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454" r:id="rId2"/>
    <p:sldId id="738" r:id="rId3"/>
    <p:sldId id="1169" r:id="rId4"/>
    <p:sldId id="1170" r:id="rId5"/>
    <p:sldId id="1210" r:id="rId6"/>
    <p:sldId id="1179" r:id="rId7"/>
    <p:sldId id="1180" r:id="rId8"/>
    <p:sldId id="1167" r:id="rId9"/>
    <p:sldId id="1168" r:id="rId10"/>
    <p:sldId id="1198" r:id="rId11"/>
    <p:sldId id="1205" r:id="rId12"/>
    <p:sldId id="1206" r:id="rId13"/>
    <p:sldId id="1207" r:id="rId14"/>
    <p:sldId id="1208" r:id="rId15"/>
    <p:sldId id="1186" r:id="rId16"/>
    <p:sldId id="1188" r:id="rId17"/>
    <p:sldId id="1191" r:id="rId18"/>
    <p:sldId id="1189" r:id="rId19"/>
    <p:sldId id="1192" r:id="rId20"/>
    <p:sldId id="1190" r:id="rId21"/>
    <p:sldId id="1193" r:id="rId22"/>
    <p:sldId id="1196" r:id="rId23"/>
    <p:sldId id="1114" r:id="rId24"/>
    <p:sldId id="76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2DDB0-51F2-4BBB-B3B4-9300A645609D}" type="datetimeFigureOut">
              <a:rPr lang="en-AU" smtClean="0"/>
              <a:t>21/12/2022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E78722-35E1-463E-953E-ACBC76054679}" type="slidenum">
              <a:rPr lang="en-AU" smtClean="0"/>
              <a:t>‹#›</a:t>
            </a:fld>
            <a:endParaRPr lang="en-AU"/>
          </a:p>
        </p:txBody>
      </p:sp>
    </p:spTree>
    <p:extLst>
      <p:ext uri="{BB962C8B-B14F-4D97-AF65-F5344CB8AC3E}">
        <p14:creationId xmlns:p14="http://schemas.microsoft.com/office/powerpoint/2010/main" val="39505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8F6417-E8AF-1742-BAF1-7C1F757C9E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83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AU"/>
              <a:t>Click to edit Master title style</a:t>
            </a:r>
            <a:endParaRPr kumimoji="0" lang="en-US"/>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AU"/>
              <a:t>Click to edit Master subtitle style</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121103716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5734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5058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2_Title Slide">
    <p:spTree>
      <p:nvGrpSpPr>
        <p:cNvPr id="1" name=""/>
        <p:cNvGrpSpPr/>
        <p:nvPr/>
      </p:nvGrpSpPr>
      <p:grpSpPr>
        <a:xfrm>
          <a:off x="0" y="0"/>
          <a:ext cx="0" cy="0"/>
          <a:chOff x="0" y="0"/>
          <a:chExt cx="0" cy="0"/>
        </a:xfrm>
      </p:grpSpPr>
      <p:pic>
        <p:nvPicPr>
          <p:cNvPr id="7" name="Picture 6" descr="ATC Building powerpoint.jpg"/>
          <p:cNvPicPr>
            <a:picLocks noChangeAspect="1"/>
          </p:cNvPicPr>
          <p:nvPr userDrawn="1"/>
        </p:nvPicPr>
        <p:blipFill rotWithShape="1">
          <a:blip r:embed="rId2">
            <a:extLst>
              <a:ext uri="{28A0092B-C50C-407E-A947-70E740481C1C}">
                <a14:useLocalDpi xmlns:a14="http://schemas.microsoft.com/office/drawing/2010/main" val="0"/>
              </a:ext>
            </a:extLst>
          </a:blip>
          <a:srcRect r="11220"/>
          <a:stretch/>
        </p:blipFill>
        <p:spPr>
          <a:xfrm>
            <a:off x="0" y="-1"/>
            <a:ext cx="12192000" cy="6866467"/>
          </a:xfrm>
          <a:prstGeom prst="rect">
            <a:avLst/>
          </a:prstGeom>
        </p:spPr>
      </p:pic>
      <p:pic>
        <p:nvPicPr>
          <p:cNvPr id="8" name="Picture 7"/>
          <p:cNvPicPr>
            <a:picLocks noChangeAspect="1"/>
          </p:cNvPicPr>
          <p:nvPr userDrawn="1"/>
        </p:nvPicPr>
        <p:blipFill>
          <a:blip r:embed="rId3"/>
          <a:stretch>
            <a:fillRect/>
          </a:stretch>
        </p:blipFill>
        <p:spPr>
          <a:xfrm>
            <a:off x="8357446" y="5346700"/>
            <a:ext cx="3275753"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820" y="528709"/>
            <a:ext cx="10899999" cy="4354227"/>
          </a:xfrm>
          <a:prstGeom prst="rect">
            <a:avLst/>
          </a:prstGeom>
        </p:spPr>
      </p:pic>
      <p:sp>
        <p:nvSpPr>
          <p:cNvPr id="11" name="Text Placeholder 9"/>
          <p:cNvSpPr>
            <a:spLocks noGrp="1"/>
          </p:cNvSpPr>
          <p:nvPr>
            <p:ph type="body" sz="quarter" idx="13" hasCustomPrompt="1"/>
          </p:nvPr>
        </p:nvSpPr>
        <p:spPr>
          <a:xfrm>
            <a:off x="393700" y="1042390"/>
            <a:ext cx="6934201" cy="1324139"/>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406400" y="3564291"/>
            <a:ext cx="5511800" cy="1239760"/>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10265834" y="0"/>
            <a:ext cx="1926167" cy="2882900"/>
          </a:xfrm>
          <a:prstGeom prst="rect">
            <a:avLst/>
          </a:prstGeom>
          <a:noFill/>
          <a:ln w="9525">
            <a:noFill/>
            <a:miter lim="800000"/>
            <a:headEnd/>
            <a:tailEnd/>
          </a:ln>
        </p:spPr>
      </p:pic>
    </p:spTree>
    <p:extLst>
      <p:ext uri="{BB962C8B-B14F-4D97-AF65-F5344CB8AC3E}">
        <p14:creationId xmlns:p14="http://schemas.microsoft.com/office/powerpoint/2010/main" val="111270436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5"/>
          <p:cNvSpPr txBox="1"/>
          <p:nvPr userDrawn="1"/>
        </p:nvSpPr>
        <p:spPr>
          <a:xfrm>
            <a:off x="9450918" y="228601"/>
            <a:ext cx="2247900" cy="461963"/>
          </a:xfrm>
          <a:prstGeom prst="rect">
            <a:avLst/>
          </a:prstGeom>
          <a:noFill/>
        </p:spPr>
        <p:txBody>
          <a:bodyPr>
            <a:spAutoFit/>
          </a:bodyPr>
          <a:lstStyle/>
          <a:p>
            <a:pPr>
              <a:defRPr/>
            </a:pPr>
            <a:r>
              <a:rPr lang="en-US" sz="2400" dirty="0">
                <a:solidFill>
                  <a:schemeClr val="bg2"/>
                </a:solidFill>
                <a:latin typeface="Arial"/>
                <a:ea typeface="ＭＳ Ｐゴシック" charset="-128"/>
                <a:cs typeface="Arial"/>
              </a:rPr>
              <a:t>Swinburne</a:t>
            </a:r>
          </a:p>
        </p:txBody>
      </p:sp>
      <p:sp>
        <p:nvSpPr>
          <p:cNvPr id="5" name="Rectangle 7"/>
          <p:cNvSpPr/>
          <p:nvPr userDrawn="1"/>
        </p:nvSpPr>
        <p:spPr>
          <a:xfrm>
            <a:off x="11794067" y="1"/>
            <a:ext cx="397933"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Rectangle 8"/>
          <p:cNvSpPr/>
          <p:nvPr userDrawn="1"/>
        </p:nvSpPr>
        <p:spPr>
          <a:xfrm>
            <a:off x="11794067" y="293689"/>
            <a:ext cx="402167"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 </a:t>
            </a:r>
          </a:p>
        </p:txBody>
      </p:sp>
      <p:sp>
        <p:nvSpPr>
          <p:cNvPr id="9" name="Title 1"/>
          <p:cNvSpPr>
            <a:spLocks noGrp="1"/>
          </p:cNvSpPr>
          <p:nvPr>
            <p:ph type="title" hasCustomPrompt="1"/>
          </p:nvPr>
        </p:nvSpPr>
        <p:spPr>
          <a:xfrm>
            <a:off x="501652" y="285751"/>
            <a:ext cx="8515349"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518584" y="1647825"/>
            <a:ext cx="11190816"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8864600" y="6470651"/>
            <a:ext cx="28448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smtClean="0"/>
              <a:pPr>
                <a:defRPr/>
              </a:pPr>
              <a:t>‹#›</a:t>
            </a:fld>
            <a:endParaRPr lang="en-US" dirty="0"/>
          </a:p>
        </p:txBody>
      </p:sp>
      <p:sp>
        <p:nvSpPr>
          <p:cNvPr id="13" name="Text Placeholder 9"/>
          <p:cNvSpPr>
            <a:spLocks noGrp="1"/>
          </p:cNvSpPr>
          <p:nvPr>
            <p:ph type="body" sz="quarter" idx="11" hasCustomPrompt="1"/>
          </p:nvPr>
        </p:nvSpPr>
        <p:spPr>
          <a:xfrm>
            <a:off x="501653" y="971551"/>
            <a:ext cx="11163300"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406401" y="6486526"/>
            <a:ext cx="5956300" cy="246221"/>
          </a:xfrm>
          <a:prstGeom prst="rect">
            <a:avLst/>
          </a:prstGeom>
          <a:noFill/>
        </p:spPr>
        <p:txBody>
          <a:bodyPr wrap="square" rtlCol="0">
            <a:spAutoFit/>
          </a:bodyPr>
          <a:lstStyle/>
          <a:p>
            <a:r>
              <a:rPr lang="en-AU" sz="1000" dirty="0">
                <a:solidFill>
                  <a:schemeClr val="bg2"/>
                </a:solidFill>
              </a:rPr>
              <a:t>SCIENCE  |  TECHNOLOGY  |   INNOVATION  |  BUSINESS  |  DESIGN</a:t>
            </a:r>
          </a:p>
        </p:txBody>
      </p:sp>
    </p:spTree>
    <p:extLst>
      <p:ext uri="{BB962C8B-B14F-4D97-AF65-F5344CB8AC3E}">
        <p14:creationId xmlns:p14="http://schemas.microsoft.com/office/powerpoint/2010/main" val="181632679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49640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886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93137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6827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AU"/>
              <a:t>Click to edit Master title style</a:t>
            </a:r>
            <a:endParaRPr kumimoji="0" lang="en-US"/>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AU"/>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5514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632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7808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AU"/>
              <a:t>Click to edit Master title style</a:t>
            </a:r>
            <a:endParaRPr kumimoji="0" lang="en-US"/>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2311707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AU"/>
              <a:t>Click to edit Master title style</a:t>
            </a:r>
            <a:endParaRPr kumimoji="0" lang="en-US"/>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491139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AU"/>
              <a:t>Click to edit Master title style</a:t>
            </a:r>
            <a:endParaRPr kumimoji="0" lang="en-US"/>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12/21/2022</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extLst>
      <p:ext uri="{BB962C8B-B14F-4D97-AF65-F5344CB8AC3E}">
        <p14:creationId xmlns:p14="http://schemas.microsoft.com/office/powerpoint/2010/main" val="574841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9.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png"/><Relationship Id="rId5" Type="http://schemas.openxmlformats.org/officeDocument/2006/relationships/image" Target="../media/image25.jpg"/><Relationship Id="rId4" Type="http://schemas.openxmlformats.org/officeDocument/2006/relationships/hyperlink" Target="https://www.oaic.gov.au/privacy/guidance-and-advice/guide-to-undertaking-privacy-impact-assessments/"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9.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www.oaic.gov.au/"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9.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privacyinternational.org/"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9.png"/><Relationship Id="rId5" Type="http://schemas.openxmlformats.org/officeDocument/2006/relationships/hyperlink" Target="https://iapp.org/" TargetMode="Externa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9.png"/><Relationship Id="rId5" Type="http://schemas.openxmlformats.org/officeDocument/2006/relationships/image" Target="../media/image34.sv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9.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hyperlink" Target="https://www.oaic.gov.au/privacy/australian-privacy-principles"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156C-8FA6-A24D-9D15-563042024672}"/>
              </a:ext>
            </a:extLst>
          </p:cNvPr>
          <p:cNvSpPr>
            <a:spLocks noGrp="1"/>
          </p:cNvSpPr>
          <p:nvPr>
            <p:ph type="ctrTitle"/>
          </p:nvPr>
        </p:nvSpPr>
        <p:spPr>
          <a:xfrm>
            <a:off x="215900" y="3449770"/>
            <a:ext cx="11273046" cy="865622"/>
          </a:xfrm>
        </p:spPr>
        <p:txBody>
          <a:bodyPr/>
          <a:lstStyle/>
          <a:p>
            <a:pPr algn="ctr"/>
            <a:r>
              <a:rPr lang="en-US" b="1" dirty="0">
                <a:solidFill>
                  <a:schemeClr val="tx1"/>
                </a:solidFill>
                <a:highlight>
                  <a:srgbClr val="00FFFF"/>
                </a:highlight>
              </a:rPr>
              <a:t>Privacy</a:t>
            </a:r>
          </a:p>
        </p:txBody>
      </p:sp>
      <p:sp>
        <p:nvSpPr>
          <p:cNvPr id="6" name="Subtitle 2">
            <a:extLst>
              <a:ext uri="{FF2B5EF4-FFF2-40B4-BE49-F238E27FC236}">
                <a16:creationId xmlns:a16="http://schemas.microsoft.com/office/drawing/2014/main" id="{F9DF6029-3EEB-494A-B698-5101DB5B52D6}"/>
              </a:ext>
            </a:extLst>
          </p:cNvPr>
          <p:cNvSpPr txBox="1">
            <a:spLocks/>
          </p:cNvSpPr>
          <p:nvPr/>
        </p:nvSpPr>
        <p:spPr>
          <a:xfrm>
            <a:off x="718928" y="2036060"/>
            <a:ext cx="7152861" cy="432811"/>
          </a:xfrm>
          <a:prstGeom prst="rect">
            <a:avLst/>
          </a:prstGeom>
        </p:spPr>
        <p:txBody>
          <a:bodyPr vert="horz" wrap="square" lIns="91440" tIns="45720" rIns="91440" bIns="45720" rtlCol="0" anchor="t" anchorCtr="0">
            <a:spAutoFit/>
          </a:bodyPr>
          <a:lstStyle>
            <a:lvl1pPr marL="0" indent="0" algn="l" defTabSz="914400" rtl="0" eaLnBrk="1" latinLnBrk="0" hangingPunct="1">
              <a:lnSpc>
                <a:spcPts val="2860"/>
              </a:lnSpc>
              <a:spcBef>
                <a:spcPts val="1000"/>
              </a:spcBef>
              <a:spcAft>
                <a:spcPts val="0"/>
              </a:spcAft>
              <a:buFont typeface="Arial" panose="020B0604020202020204" pitchFamily="34" charset="0"/>
              <a:buNone/>
              <a:defRPr sz="2400" b="0" i="0" kern="1200" cap="none" baseline="0">
                <a:solidFill>
                  <a:srgbClr val="000000"/>
                </a:solidFill>
                <a:latin typeface="Barlow Light" pitchFamily="2" charset="77"/>
                <a:ea typeface="DIN 2014 Light" panose="020B0404020202020204" pitchFamily="34" charset="77"/>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b="0" i="0" u="none"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ts val="286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Barlow Light" pitchFamily="2" charset="77"/>
                <a:cs typeface="+mn-cs"/>
              </a:rPr>
              <a:t>School of Business, Law and Entrepreneurship</a:t>
            </a:r>
          </a:p>
        </p:txBody>
      </p:sp>
      <p:pic>
        <p:nvPicPr>
          <p:cNvPr id="8" name="Picture 7" descr="A picture containing text&#10;&#10;Description automatically generated">
            <a:extLst>
              <a:ext uri="{FF2B5EF4-FFF2-40B4-BE49-F238E27FC236}">
                <a16:creationId xmlns:a16="http://schemas.microsoft.com/office/drawing/2014/main" id="{5F1F376F-4964-4C99-B9D3-3631E71A7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43" y="104149"/>
            <a:ext cx="7850777" cy="1644302"/>
          </a:xfrm>
          <a:prstGeom prst="rect">
            <a:avLst/>
          </a:prstGeom>
        </p:spPr>
      </p:pic>
      <p:sp>
        <p:nvSpPr>
          <p:cNvPr id="10" name="TextBox 9">
            <a:extLst>
              <a:ext uri="{FF2B5EF4-FFF2-40B4-BE49-F238E27FC236}">
                <a16:creationId xmlns:a16="http://schemas.microsoft.com/office/drawing/2014/main" id="{5D86ED0F-0526-4FF5-871A-BC5094F1D0CF}"/>
              </a:ext>
            </a:extLst>
          </p:cNvPr>
          <p:cNvSpPr txBox="1"/>
          <p:nvPr/>
        </p:nvSpPr>
        <p:spPr>
          <a:xfrm>
            <a:off x="215900" y="5650925"/>
            <a:ext cx="82799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black"/>
                </a:solidFill>
                <a:effectLst/>
                <a:uLnTx/>
                <a:uFillTx/>
                <a:latin typeface="Corbel"/>
                <a:ea typeface="+mn-ea"/>
                <a:cs typeface="+mn-cs"/>
              </a:rPr>
              <a:t>Online Learning Materiel: Week 4 Presentation 2</a:t>
            </a:r>
          </a:p>
        </p:txBody>
      </p:sp>
      <p:pic>
        <p:nvPicPr>
          <p:cNvPr id="3" name="Audio 2">
            <a:hlinkClick r:id="" action="ppaction://media"/>
            <a:extLst>
              <a:ext uri="{FF2B5EF4-FFF2-40B4-BE49-F238E27FC236}">
                <a16:creationId xmlns:a16="http://schemas.microsoft.com/office/drawing/2014/main" id="{7B6990E1-F14E-4144-8897-08775D814D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17892232"/>
      </p:ext>
    </p:extLst>
  </p:cSld>
  <p:clrMapOvr>
    <a:masterClrMapping/>
  </p:clrMapOvr>
  <mc:AlternateContent xmlns:mc="http://schemas.openxmlformats.org/markup-compatibility/2006">
    <mc:Choice xmlns:p14="http://schemas.microsoft.com/office/powerpoint/2010/main" Requires="p14">
      <p:transition spd="slow" p14:dur="2000" advTm="11514"/>
    </mc:Choice>
    <mc:Fallback>
      <p:transition spd="slow" advTm="11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GDPR / General Data Protection Regulation</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9" name="TextBox 8">
            <a:extLst>
              <a:ext uri="{FF2B5EF4-FFF2-40B4-BE49-F238E27FC236}">
                <a16:creationId xmlns:a16="http://schemas.microsoft.com/office/drawing/2014/main" id="{060015F1-88B6-4A41-89FB-F633DED9D8D3}"/>
              </a:ext>
            </a:extLst>
          </p:cNvPr>
          <p:cNvSpPr txBox="1"/>
          <p:nvPr/>
        </p:nvSpPr>
        <p:spPr>
          <a:xfrm>
            <a:off x="367717" y="1501293"/>
            <a:ext cx="10922000" cy="529831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 Data protection and privacy in the </a:t>
            </a: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mn-ea"/>
                <a:cs typeface="Arial" panose="020B0604020202020204" pitchFamily="34" charset="0"/>
              </a:rPr>
              <a:t>European Union and the European Economic Area</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Implemented on </a:t>
            </a: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mn-ea"/>
                <a:cs typeface="Arial" panose="020B0604020202020204" pitchFamily="34" charset="0"/>
              </a:rPr>
              <a:t>25</a:t>
            </a:r>
            <a:r>
              <a:rPr kumimoji="0" lang="en-US" sz="2000" b="0" i="0" u="none" strike="noStrike" kern="1200" cap="none" spc="0" normalizeH="0" baseline="30000" noProof="0" dirty="0">
                <a:ln>
                  <a:noFill/>
                </a:ln>
                <a:effectLst/>
                <a:highlight>
                  <a:srgbClr val="00FFFF"/>
                </a:highlight>
                <a:uLnTx/>
                <a:uFillTx/>
                <a:latin typeface="Corbel Light" panose="020B0303020204020204" pitchFamily="34" charset="0"/>
                <a:ea typeface="+mn-ea"/>
                <a:cs typeface="Arial" panose="020B0604020202020204" pitchFamily="34" charset="0"/>
              </a:rPr>
              <a:t>th</a:t>
            </a: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mn-ea"/>
                <a:cs typeface="Arial" panose="020B0604020202020204" pitchFamily="34" charset="0"/>
              </a:rPr>
              <a:t> May 2018</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7 Principles: Lawfulness, fairness and transparency.</a:t>
            </a:r>
          </a:p>
          <a:p>
            <a:pPr marL="800100" marR="0" lvl="1"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Purpose limitation.</a:t>
            </a:r>
          </a:p>
          <a:p>
            <a:pPr marL="800100" marR="0" lvl="1"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Data minimisation.</a:t>
            </a:r>
          </a:p>
          <a:p>
            <a:pPr marL="800100" marR="0" lvl="1"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Accuracy.</a:t>
            </a:r>
          </a:p>
          <a:p>
            <a:pPr marL="800100" marR="0" lvl="1"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Storage limitation.</a:t>
            </a:r>
          </a:p>
          <a:p>
            <a:pPr marL="800100" marR="0" lvl="1"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Integrity and confidentiality (security)</a:t>
            </a:r>
          </a:p>
          <a:p>
            <a:pPr marL="800100" marR="0" lvl="1"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Accountability.</a:t>
            </a:r>
            <a:endPar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mn-ea"/>
                <a:cs typeface="Arial" panose="020B0604020202020204" pitchFamily="34" charset="0"/>
              </a:rPr>
              <a:t>Controller: </a:t>
            </a: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determines the purposes and means of the processing of personal data</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mn-ea"/>
                <a:cs typeface="Arial" panose="020B0604020202020204" pitchFamily="34" charset="0"/>
              </a:rPr>
              <a:t>Processor: </a:t>
            </a: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processes personal data on behalf of  the controller</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“So what?” for Australians?</a:t>
            </a:r>
          </a:p>
        </p:txBody>
      </p:sp>
      <p:pic>
        <p:nvPicPr>
          <p:cNvPr id="3" name="Picture 2">
            <a:extLst>
              <a:ext uri="{FF2B5EF4-FFF2-40B4-BE49-F238E27FC236}">
                <a16:creationId xmlns:a16="http://schemas.microsoft.com/office/drawing/2014/main" id="{F9696F56-41DF-448D-AB34-7E1EFC66E5DA}"/>
              </a:ext>
            </a:extLst>
          </p:cNvPr>
          <p:cNvPicPr>
            <a:picLocks noChangeAspect="1"/>
          </p:cNvPicPr>
          <p:nvPr/>
        </p:nvPicPr>
        <p:blipFill>
          <a:blip r:embed="rId4"/>
          <a:stretch>
            <a:fillRect/>
          </a:stretch>
        </p:blipFill>
        <p:spPr>
          <a:xfrm>
            <a:off x="7350145" y="2184401"/>
            <a:ext cx="3452413" cy="2997200"/>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A54F7AF0-0E01-48A6-BBB0-0CF389DC8383}"/>
              </a:ext>
            </a:extLst>
          </p:cNvPr>
          <p:cNvPicPr>
            <a:picLocks noChangeAspect="1"/>
          </p:cNvPicPr>
          <p:nvPr/>
        </p:nvPicPr>
        <p:blipFill>
          <a:blip r:embed="rId5"/>
          <a:stretch>
            <a:fillRect/>
          </a:stretch>
        </p:blipFill>
        <p:spPr>
          <a:xfrm>
            <a:off x="3709648" y="3004755"/>
            <a:ext cx="2284752" cy="1332352"/>
          </a:xfrm>
          <a:prstGeom prst="rect">
            <a:avLst/>
          </a:prstGeom>
          <a:effectLst>
            <a:outerShdw blurRad="50800" dist="38100" dir="2700000" algn="tl" rotWithShape="0">
              <a:prstClr val="black">
                <a:alpha val="40000"/>
              </a:prstClr>
            </a:outerShdw>
          </a:effectLst>
        </p:spPr>
      </p:pic>
      <p:pic>
        <p:nvPicPr>
          <p:cNvPr id="2" name="Audio 1">
            <a:hlinkClick r:id="" action="ppaction://media"/>
            <a:extLst>
              <a:ext uri="{FF2B5EF4-FFF2-40B4-BE49-F238E27FC236}">
                <a16:creationId xmlns:a16="http://schemas.microsoft.com/office/drawing/2014/main" id="{2F162771-8A40-4B95-9FD0-B317E10ACB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14063511"/>
      </p:ext>
    </p:extLst>
  </p:cSld>
  <p:clrMapOvr>
    <a:masterClrMapping/>
  </p:clrMapOvr>
  <mc:AlternateContent xmlns:mc="http://schemas.openxmlformats.org/markup-compatibility/2006">
    <mc:Choice xmlns:p14="http://schemas.microsoft.com/office/powerpoint/2010/main" Requires="p14">
      <p:transition spd="slow" p14:dur="2000" advTm="72594"/>
    </mc:Choice>
    <mc:Fallback>
      <p:transition spd="slow" advTm="72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518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by Design (PbD)</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275D14CD-C589-4F4E-8B5F-3D8229BB3441}"/>
              </a:ext>
            </a:extLst>
          </p:cNvPr>
          <p:cNvSpPr txBox="1"/>
          <p:nvPr/>
        </p:nvSpPr>
        <p:spPr>
          <a:xfrm>
            <a:off x="596038" y="1668487"/>
            <a:ext cx="10904152" cy="4651979"/>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PbD is </a:t>
            </a:r>
            <a:r>
              <a:rPr kumimoji="0" lang="en-US" sz="2000" b="0" i="0" u="none" strike="noStrike" kern="1200" cap="none" spc="0" normalizeH="0" baseline="0" noProof="0" dirty="0">
                <a:ln>
                  <a:noFill/>
                </a:ln>
                <a:effectLst/>
                <a:highlight>
                  <a:srgbClr val="00FFFF"/>
                </a:highlight>
                <a:uLnTx/>
                <a:uFillTx/>
                <a:latin typeface="Arial"/>
                <a:ea typeface="ＭＳ Ｐゴシック"/>
                <a:cs typeface="Arial"/>
              </a:rPr>
              <a:t>a specific approach to privacy</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 developed by the former Privacy and Information Commissioner of Ontario, Canada, </a:t>
            </a:r>
            <a:r>
              <a:rPr kumimoji="0" lang="en-US" sz="2000" b="0" i="0" u="none" strike="noStrike" kern="1200" cap="none" spc="0" normalizeH="0" baseline="0" noProof="0" dirty="0">
                <a:ln>
                  <a:noFill/>
                </a:ln>
                <a:effectLst/>
                <a:highlight>
                  <a:srgbClr val="00FFFF"/>
                </a:highlight>
                <a:uLnTx/>
                <a:uFillTx/>
                <a:latin typeface="Arial"/>
                <a:ea typeface="ＭＳ Ｐゴシック"/>
                <a:cs typeface="Arial"/>
              </a:rPr>
              <a:t>Dr Ann Cavoukian @AnnCavoukian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PbD is a methodology that </a:t>
            </a:r>
            <a:r>
              <a:rPr kumimoji="0" lang="en-US" sz="2000" b="0" i="0" u="none" strike="noStrike" kern="1200" cap="none" spc="0" normalizeH="0" baseline="0" noProof="0" dirty="0">
                <a:ln>
                  <a:noFill/>
                </a:ln>
                <a:effectLst/>
                <a:highlight>
                  <a:srgbClr val="00FFFF"/>
                </a:highlight>
                <a:uLnTx/>
                <a:uFillTx/>
                <a:latin typeface="Arial"/>
                <a:ea typeface="ＭＳ Ｐゴシック"/>
                <a:cs typeface="Arial"/>
              </a:rPr>
              <a:t>enables privacy to be ‘built in’ / ‘baked in’ </a:t>
            </a: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to the design and architecture of information systems, business processes and networked infrastructure.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PbD aims to </a:t>
            </a:r>
            <a:r>
              <a:rPr kumimoji="0" lang="en-US" sz="2000" b="0" i="0" u="none" strike="noStrike" kern="1200" cap="none" spc="0" normalizeH="0" baseline="0" noProof="0" dirty="0">
                <a:ln>
                  <a:noFill/>
                </a:ln>
                <a:effectLst/>
                <a:highlight>
                  <a:srgbClr val="00FFFF"/>
                </a:highlight>
                <a:uLnTx/>
                <a:uFillTx/>
                <a:latin typeface="Arial"/>
                <a:ea typeface="ＭＳ Ｐゴシック"/>
                <a:cs typeface="Arial"/>
              </a:rPr>
              <a:t>ensure that privacy is considered before, at the start of, and throughout the development and implementation of initiatives that involve the collection and handling of personal information.</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To address the ever-growing and systemic effects of Information and Communication Technologies, and of large-scale networked data systems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Adopted by the </a:t>
            </a:r>
            <a:r>
              <a:rPr kumimoji="0" lang="en-US" sz="2000" b="0" i="0" u="none" strike="noStrike" kern="1200" cap="none" spc="0" normalizeH="0" baseline="0" noProof="0" dirty="0">
                <a:ln>
                  <a:noFill/>
                </a:ln>
                <a:effectLst/>
                <a:highlight>
                  <a:srgbClr val="00FFFF"/>
                </a:highlight>
                <a:uLnTx/>
                <a:uFillTx/>
                <a:latin typeface="Arial"/>
                <a:ea typeface="ＭＳ Ｐゴシック"/>
                <a:cs typeface="Arial"/>
              </a:rPr>
              <a:t>Victorian (Australia) Government &amp; EU GDPR</a:t>
            </a:r>
          </a:p>
        </p:txBody>
      </p:sp>
      <p:pic>
        <p:nvPicPr>
          <p:cNvPr id="2" name="Audio 1">
            <a:hlinkClick r:id="" action="ppaction://media"/>
            <a:extLst>
              <a:ext uri="{FF2B5EF4-FFF2-40B4-BE49-F238E27FC236}">
                <a16:creationId xmlns:a16="http://schemas.microsoft.com/office/drawing/2014/main" id="{176F52D8-FE23-42DA-9F6E-5AF4172E51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84077364"/>
      </p:ext>
    </p:extLst>
  </p:cSld>
  <p:clrMapOvr>
    <a:masterClrMapping/>
  </p:clrMapOvr>
  <mc:AlternateContent xmlns:mc="http://schemas.openxmlformats.org/markup-compatibility/2006">
    <mc:Choice xmlns:p14="http://schemas.microsoft.com/office/powerpoint/2010/main" Requires="p14">
      <p:transition spd="slow" p14:dur="2000" advTm="61853"/>
    </mc:Choice>
    <mc:Fallback>
      <p:transition spd="slow" advTm="61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518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by Design (PbD)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4" name="Picture 3">
            <a:extLst>
              <a:ext uri="{FF2B5EF4-FFF2-40B4-BE49-F238E27FC236}">
                <a16:creationId xmlns:a16="http://schemas.microsoft.com/office/drawing/2014/main" id="{122EEFBA-A379-4B16-B071-6B1938898AE8}"/>
              </a:ext>
            </a:extLst>
          </p:cNvPr>
          <p:cNvPicPr>
            <a:picLocks noChangeAspect="1"/>
          </p:cNvPicPr>
          <p:nvPr/>
        </p:nvPicPr>
        <p:blipFill>
          <a:blip r:embed="rId4"/>
          <a:stretch>
            <a:fillRect/>
          </a:stretch>
        </p:blipFill>
        <p:spPr>
          <a:xfrm>
            <a:off x="3276600" y="1506893"/>
            <a:ext cx="5327197" cy="5327197"/>
          </a:xfrm>
          <a:prstGeom prst="rect">
            <a:avLst/>
          </a:prstGeom>
        </p:spPr>
      </p:pic>
      <p:pic>
        <p:nvPicPr>
          <p:cNvPr id="2" name="Audio 1">
            <a:hlinkClick r:id="" action="ppaction://media"/>
            <a:extLst>
              <a:ext uri="{FF2B5EF4-FFF2-40B4-BE49-F238E27FC236}">
                <a16:creationId xmlns:a16="http://schemas.microsoft.com/office/drawing/2014/main" id="{490DDE00-E14C-44AA-9918-09D371A562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6163538"/>
      </p:ext>
    </p:extLst>
  </p:cSld>
  <p:clrMapOvr>
    <a:masterClrMapping/>
  </p:clrMapOvr>
  <mc:AlternateContent xmlns:mc="http://schemas.openxmlformats.org/markup-compatibility/2006">
    <mc:Choice xmlns:p14="http://schemas.microsoft.com/office/powerpoint/2010/main" Requires="p14">
      <p:transition spd="slow" p14:dur="2000" advTm="22460"/>
    </mc:Choice>
    <mc:Fallback>
      <p:transition spd="slow" advTm="22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518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Impact Assessment (PIA)</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275D14CD-C589-4F4E-8B5F-3D8229BB3441}"/>
              </a:ext>
            </a:extLst>
          </p:cNvPr>
          <p:cNvSpPr txBox="1"/>
          <p:nvPr/>
        </p:nvSpPr>
        <p:spPr>
          <a:xfrm>
            <a:off x="596038" y="1668487"/>
            <a:ext cx="10904152" cy="4380686"/>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 </a:t>
            </a:r>
            <a:r>
              <a:rPr kumimoji="0" lang="en-US" sz="2000" b="0" i="0" u="none" strike="noStrike" kern="1200" cap="none" spc="0" normalizeH="0" baseline="0" noProof="0" dirty="0">
                <a:ln>
                  <a:noFill/>
                </a:ln>
                <a:effectLst/>
                <a:highlight>
                  <a:srgbClr val="00FFFF"/>
                </a:highlight>
                <a:uLnTx/>
                <a:uFillTx/>
                <a:latin typeface="Arial"/>
                <a:ea typeface="ＭＳ Ｐゴシック"/>
                <a:cs typeface="Arial"/>
              </a:rPr>
              <a:t>systematic assessment of a project that identifies the impact that the project might have on the privacy of individuals, and sets out recommendations for managing, minimising or eliminating that impact.</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 PIA is useful to:</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describe how </a:t>
            </a:r>
            <a:r>
              <a:rPr kumimoji="0" lang="en-US" sz="1800" b="0" i="0" u="none" strike="noStrike" kern="1200" cap="none" spc="0" normalizeH="0" baseline="0" noProof="0" dirty="0">
                <a:ln>
                  <a:noFill/>
                </a:ln>
                <a:effectLst/>
                <a:highlight>
                  <a:srgbClr val="00FFFF"/>
                </a:highlight>
                <a:uLnTx/>
                <a:uFillTx/>
                <a:latin typeface="Arial"/>
                <a:ea typeface="ＭＳ Ｐゴシック"/>
                <a:cs typeface="Arial"/>
              </a:rPr>
              <a:t>personal information flows </a:t>
            </a: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in a project;</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analyse </a:t>
            </a:r>
            <a:r>
              <a:rPr kumimoji="0" lang="en-US" sz="1800" b="0" i="0" u="none" strike="noStrike" kern="1200" cap="none" spc="0" normalizeH="0" baseline="0" noProof="0" dirty="0">
                <a:ln>
                  <a:noFill/>
                </a:ln>
                <a:effectLst/>
                <a:highlight>
                  <a:srgbClr val="00FFFF"/>
                </a:highlight>
                <a:uLnTx/>
                <a:uFillTx/>
                <a:latin typeface="Arial"/>
                <a:ea typeface="ＭＳ Ｐゴシック"/>
                <a:cs typeface="Arial"/>
              </a:rPr>
              <a:t>the possible impacts </a:t>
            </a: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on individuals’ privacy;</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identify and recommend options for </a:t>
            </a:r>
            <a:r>
              <a:rPr kumimoji="0" lang="en-US" sz="1800" b="0" i="0" u="none" strike="noStrike" kern="1200" cap="none" spc="0" normalizeH="0" baseline="0" noProof="0" dirty="0">
                <a:ln>
                  <a:noFill/>
                </a:ln>
                <a:effectLst/>
                <a:highlight>
                  <a:srgbClr val="00FFFF"/>
                </a:highlight>
                <a:uLnTx/>
                <a:uFillTx/>
                <a:latin typeface="Arial"/>
                <a:ea typeface="ＭＳ Ｐゴシック"/>
                <a:cs typeface="Arial"/>
              </a:rPr>
              <a:t>avoiding, minimising or mitigating negative privacy impacts;</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effectLst/>
                <a:highlight>
                  <a:srgbClr val="00FFFF"/>
                </a:highlight>
                <a:uLnTx/>
                <a:uFillTx/>
                <a:latin typeface="Arial"/>
                <a:ea typeface="ＭＳ Ｐゴシック"/>
                <a:cs typeface="Arial"/>
              </a:rPr>
              <a:t>build privacy considerations into the design of a project</a:t>
            </a: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 and</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achieve the </a:t>
            </a:r>
            <a:r>
              <a:rPr kumimoji="0" lang="en-US" sz="1800" b="0" i="0" u="none" strike="noStrike" kern="1200" cap="none" spc="0" normalizeH="0" baseline="0" noProof="0" dirty="0">
                <a:ln>
                  <a:noFill/>
                </a:ln>
                <a:effectLst/>
                <a:highlight>
                  <a:srgbClr val="00FFFF"/>
                </a:highlight>
                <a:uLnTx/>
                <a:uFillTx/>
                <a:latin typeface="Arial"/>
                <a:ea typeface="ＭＳ Ｐゴシック"/>
                <a:cs typeface="Arial"/>
              </a:rPr>
              <a:t>project’s goals while minimising the negative and enhancing the positive privacy impacts.</a:t>
            </a:r>
          </a:p>
        </p:txBody>
      </p:sp>
      <p:pic>
        <p:nvPicPr>
          <p:cNvPr id="2" name="Audio 1">
            <a:hlinkClick r:id="" action="ppaction://media"/>
            <a:extLst>
              <a:ext uri="{FF2B5EF4-FFF2-40B4-BE49-F238E27FC236}">
                <a16:creationId xmlns:a16="http://schemas.microsoft.com/office/drawing/2014/main" id="{6A537E9D-D61D-4A7D-8C34-F63CB6A910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40690690"/>
      </p:ext>
    </p:extLst>
  </p:cSld>
  <p:clrMapOvr>
    <a:masterClrMapping/>
  </p:clrMapOvr>
  <mc:AlternateContent xmlns:mc="http://schemas.openxmlformats.org/markup-compatibility/2006">
    <mc:Choice xmlns:p14="http://schemas.microsoft.com/office/powerpoint/2010/main" Requires="p14">
      <p:transition spd="slow" p14:dur="2000" advTm="106978"/>
    </mc:Choice>
    <mc:Fallback>
      <p:transition spd="slow" advTm="106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518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Impact Assessment (PIA)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275D14CD-C589-4F4E-8B5F-3D8229BB3441}"/>
              </a:ext>
            </a:extLst>
          </p:cNvPr>
          <p:cNvSpPr txBox="1"/>
          <p:nvPr/>
        </p:nvSpPr>
        <p:spPr>
          <a:xfrm>
            <a:off x="596038" y="1668487"/>
            <a:ext cx="10904152" cy="4651979"/>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Threshold assessment</a:t>
            </a:r>
          </a:p>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Plan the PIA</a:t>
            </a:r>
          </a:p>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Describe the project</a:t>
            </a:r>
          </a:p>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Identify and consult with stakeholders</a:t>
            </a:r>
          </a:p>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Map information flows</a:t>
            </a:r>
          </a:p>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Privacy impact analysis and compliance check</a:t>
            </a:r>
          </a:p>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Privacy management — addressing risks</a:t>
            </a:r>
          </a:p>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Recommendations</a:t>
            </a:r>
          </a:p>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Report</a:t>
            </a:r>
          </a:p>
          <a:p>
            <a:pPr marL="457200" marR="0" lvl="0" indent="-457200" algn="l" defTabSz="914400" rtl="0" eaLnBrk="1" fontAlgn="auto" latinLnBrk="0" hangingPunct="1">
              <a:lnSpc>
                <a:spcPct val="150000"/>
              </a:lnSpc>
              <a:spcBef>
                <a:spcPts val="0"/>
              </a:spcBef>
              <a:spcAft>
                <a:spcPts val="0"/>
              </a:spcAft>
              <a:buClr>
                <a:srgbClr val="FF000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Respond and review.</a:t>
            </a:r>
            <a:endParaRPr kumimoji="0" lang="en-AU"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sp>
        <p:nvSpPr>
          <p:cNvPr id="4" name="TextBox 3">
            <a:extLst>
              <a:ext uri="{FF2B5EF4-FFF2-40B4-BE49-F238E27FC236}">
                <a16:creationId xmlns:a16="http://schemas.microsoft.com/office/drawing/2014/main" id="{97EBE7EF-F251-4775-B0D9-B7F4DBB065AE}"/>
              </a:ext>
            </a:extLst>
          </p:cNvPr>
          <p:cNvSpPr txBox="1"/>
          <p:nvPr/>
        </p:nvSpPr>
        <p:spPr>
          <a:xfrm>
            <a:off x="7942357" y="5235354"/>
            <a:ext cx="340320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4"/>
              </a:rPr>
              <a:t>https://www.oaic.gov.au/privacy/guidance-and-advice/guide-to-undertaking-privacy-impact-assessments/</a:t>
            </a: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pic>
        <p:nvPicPr>
          <p:cNvPr id="5" name="Picture 4" descr="A picture containing drawing&#10;&#10;Description automatically generated">
            <a:extLst>
              <a:ext uri="{FF2B5EF4-FFF2-40B4-BE49-F238E27FC236}">
                <a16:creationId xmlns:a16="http://schemas.microsoft.com/office/drawing/2014/main" id="{CAF0AF35-2092-404C-A6EA-F71604C6EB2A}"/>
              </a:ext>
            </a:extLst>
          </p:cNvPr>
          <p:cNvPicPr>
            <a:picLocks noChangeAspect="1"/>
          </p:cNvPicPr>
          <p:nvPr/>
        </p:nvPicPr>
        <p:blipFill>
          <a:blip r:embed="rId5"/>
          <a:stretch>
            <a:fillRect/>
          </a:stretch>
        </p:blipFill>
        <p:spPr>
          <a:xfrm>
            <a:off x="8495802" y="4527933"/>
            <a:ext cx="2046954" cy="745476"/>
          </a:xfrm>
          <a:prstGeom prst="rect">
            <a:avLst/>
          </a:prstGeom>
        </p:spPr>
      </p:pic>
      <p:pic>
        <p:nvPicPr>
          <p:cNvPr id="2" name="Audio 1">
            <a:hlinkClick r:id="" action="ppaction://media"/>
            <a:extLst>
              <a:ext uri="{FF2B5EF4-FFF2-40B4-BE49-F238E27FC236}">
                <a16:creationId xmlns:a16="http://schemas.microsoft.com/office/drawing/2014/main" id="{9A22C6E0-7B8A-439B-87EE-A16C0F5267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28634078"/>
      </p:ext>
    </p:extLst>
  </p:cSld>
  <p:clrMapOvr>
    <a:masterClrMapping/>
  </p:clrMapOvr>
  <mc:AlternateContent xmlns:mc="http://schemas.openxmlformats.org/markup-compatibility/2006">
    <mc:Choice xmlns:p14="http://schemas.microsoft.com/office/powerpoint/2010/main" Requires="p14">
      <p:transition spd="slow" p14:dur="2000" advTm="10086"/>
    </mc:Choice>
    <mc:Fallback>
      <p:transition spd="slow" advTm="10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518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HELP</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4" name="Picture 3">
            <a:extLst>
              <a:ext uri="{FF2B5EF4-FFF2-40B4-BE49-F238E27FC236}">
                <a16:creationId xmlns:a16="http://schemas.microsoft.com/office/drawing/2014/main" id="{6F4CB7FA-E194-4382-A361-ABB6E3F5688B}"/>
              </a:ext>
            </a:extLst>
          </p:cNvPr>
          <p:cNvPicPr>
            <a:picLocks noChangeAspect="1"/>
          </p:cNvPicPr>
          <p:nvPr/>
        </p:nvPicPr>
        <p:blipFill>
          <a:blip r:embed="rId4"/>
          <a:stretch>
            <a:fillRect/>
          </a:stretch>
        </p:blipFill>
        <p:spPr>
          <a:xfrm>
            <a:off x="3092579" y="1800290"/>
            <a:ext cx="4572000" cy="4572000"/>
          </a:xfrm>
          <a:prstGeom prst="rect">
            <a:avLst/>
          </a:prstGeom>
        </p:spPr>
      </p:pic>
      <p:pic>
        <p:nvPicPr>
          <p:cNvPr id="2" name="Audio 1">
            <a:hlinkClick r:id="" action="ppaction://media"/>
            <a:extLst>
              <a:ext uri="{FF2B5EF4-FFF2-40B4-BE49-F238E27FC236}">
                <a16:creationId xmlns:a16="http://schemas.microsoft.com/office/drawing/2014/main" id="{5757B1B6-4A0E-4674-ABE3-2597D1563D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91155507"/>
      </p:ext>
    </p:extLst>
  </p:cSld>
  <p:clrMapOvr>
    <a:masterClrMapping/>
  </p:clrMapOvr>
  <mc:AlternateContent xmlns:mc="http://schemas.openxmlformats.org/markup-compatibility/2006">
    <mc:Choice xmlns:p14="http://schemas.microsoft.com/office/powerpoint/2010/main" Requires="p14">
      <p:transition spd="slow" p14:dur="2000" advTm="9352"/>
    </mc:Choice>
    <mc:Fallback>
      <p:transition spd="slow" advTm="9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518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Where to get Privacy HELP</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63CBE79A-941B-4D2D-8DEE-CF29FCF08935}"/>
              </a:ext>
            </a:extLst>
          </p:cNvPr>
          <p:cNvSpPr txBox="1"/>
          <p:nvPr/>
        </p:nvSpPr>
        <p:spPr>
          <a:xfrm>
            <a:off x="596038" y="1668487"/>
            <a:ext cx="10904152" cy="2626360"/>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Australian Federal Privacy Commissioner</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The Commissioner performs key functions under the Privacy Act 1988, such as:</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Providing information and advice about privacy and the law, </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Handling complaints</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Conducting audits, and </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Undertaking promotional and educational activities.</a:t>
            </a:r>
          </a:p>
        </p:txBody>
      </p:sp>
      <p:pic>
        <p:nvPicPr>
          <p:cNvPr id="8" name="Picture 7">
            <a:extLst>
              <a:ext uri="{FF2B5EF4-FFF2-40B4-BE49-F238E27FC236}">
                <a16:creationId xmlns:a16="http://schemas.microsoft.com/office/drawing/2014/main" id="{F763D9B9-D155-4ECC-AFF8-25CEAE15540B}"/>
              </a:ext>
            </a:extLst>
          </p:cNvPr>
          <p:cNvPicPr>
            <a:picLocks noChangeAspect="1"/>
          </p:cNvPicPr>
          <p:nvPr/>
        </p:nvPicPr>
        <p:blipFill>
          <a:blip r:embed="rId4"/>
          <a:stretch>
            <a:fillRect/>
          </a:stretch>
        </p:blipFill>
        <p:spPr>
          <a:xfrm>
            <a:off x="1130523" y="4606568"/>
            <a:ext cx="4965477" cy="717235"/>
          </a:xfrm>
          <a:prstGeom prst="rect">
            <a:avLst/>
          </a:prstGeom>
        </p:spPr>
      </p:pic>
      <p:pic>
        <p:nvPicPr>
          <p:cNvPr id="5" name="Picture 4">
            <a:extLst>
              <a:ext uri="{FF2B5EF4-FFF2-40B4-BE49-F238E27FC236}">
                <a16:creationId xmlns:a16="http://schemas.microsoft.com/office/drawing/2014/main" id="{D280E2E1-81B6-4CF0-9939-FF6BEA2A52A3}"/>
              </a:ext>
            </a:extLst>
          </p:cNvPr>
          <p:cNvPicPr>
            <a:picLocks noChangeAspect="1"/>
          </p:cNvPicPr>
          <p:nvPr/>
        </p:nvPicPr>
        <p:blipFill>
          <a:blip r:embed="rId5"/>
          <a:stretch>
            <a:fillRect/>
          </a:stretch>
        </p:blipFill>
        <p:spPr>
          <a:xfrm>
            <a:off x="7207569" y="3429000"/>
            <a:ext cx="4540831" cy="267658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B4C58A47-4777-43FA-8C91-FC73C0E8E867}"/>
              </a:ext>
            </a:extLst>
          </p:cNvPr>
          <p:cNvSpPr/>
          <p:nvPr/>
        </p:nvSpPr>
        <p:spPr>
          <a:xfrm>
            <a:off x="8233383" y="6296230"/>
            <a:ext cx="271959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6"/>
              </a:rPr>
              <a:t>https://www.oaic.gov.au/</a:t>
            </a: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pic>
        <p:nvPicPr>
          <p:cNvPr id="2" name="Audio 1">
            <a:hlinkClick r:id="" action="ppaction://media"/>
            <a:extLst>
              <a:ext uri="{FF2B5EF4-FFF2-40B4-BE49-F238E27FC236}">
                <a16:creationId xmlns:a16="http://schemas.microsoft.com/office/drawing/2014/main" id="{389B2E7B-EDE6-4FB0-8A3D-58AA75BF04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03238942"/>
      </p:ext>
    </p:extLst>
  </p:cSld>
  <p:clrMapOvr>
    <a:masterClrMapping/>
  </p:clrMapOvr>
  <mc:AlternateContent xmlns:mc="http://schemas.openxmlformats.org/markup-compatibility/2006">
    <mc:Choice xmlns:p14="http://schemas.microsoft.com/office/powerpoint/2010/main" Requires="p14">
      <p:transition spd="slow" p14:dur="2000" advTm="5529"/>
    </mc:Choice>
    <mc:Fallback>
      <p:transition spd="slow" advTm="5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518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Where to get Privacy HELP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63CBE79A-941B-4D2D-8DEE-CF29FCF08935}"/>
              </a:ext>
            </a:extLst>
          </p:cNvPr>
          <p:cNvSpPr txBox="1"/>
          <p:nvPr/>
        </p:nvSpPr>
        <p:spPr>
          <a:xfrm>
            <a:off x="596038" y="1668487"/>
            <a:ext cx="10904152" cy="4380686"/>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effectLst/>
                <a:highlight>
                  <a:srgbClr val="00FFFF"/>
                </a:highlight>
                <a:uLnTx/>
                <a:uFillTx/>
                <a:latin typeface="Arial"/>
                <a:ea typeface="ＭＳ Ｐゴシック"/>
                <a:cs typeface="Arial"/>
              </a:rPr>
              <a:t>Australian Privacy Foundation</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The Foundation aims to focus public attention on emerging issues which pose a threat to the freedom and privacy of Australians. The Foundation has led the fight to defend the right of individuals to control their personal information and to be free of excessive intrusions.</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The Privacy Foundation is an entirely voluntary organisation</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Where possible, it cooperates with &amp; supports official agencies, but it is entirely independent -&amp; often critical- of the performance of agencies set up to protect our privacy. </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Currently: contributing to the development of industry codes, highlighting privacy risks in emerging technologies including biometrics &amp; participating in global efforts to make the Internet safe for personal privacy.</a:t>
            </a:r>
          </a:p>
        </p:txBody>
      </p:sp>
      <p:pic>
        <p:nvPicPr>
          <p:cNvPr id="5" name="Picture 4">
            <a:extLst>
              <a:ext uri="{FF2B5EF4-FFF2-40B4-BE49-F238E27FC236}">
                <a16:creationId xmlns:a16="http://schemas.microsoft.com/office/drawing/2014/main" id="{A6327C84-6614-49C8-B350-0EB0497300C9}"/>
              </a:ext>
            </a:extLst>
          </p:cNvPr>
          <p:cNvPicPr>
            <a:picLocks noChangeAspect="1"/>
          </p:cNvPicPr>
          <p:nvPr/>
        </p:nvPicPr>
        <p:blipFill>
          <a:blip r:embed="rId4"/>
          <a:stretch>
            <a:fillRect/>
          </a:stretch>
        </p:blipFill>
        <p:spPr>
          <a:xfrm>
            <a:off x="7249851" y="183627"/>
            <a:ext cx="2370888" cy="1032483"/>
          </a:xfrm>
          <a:prstGeom prst="rect">
            <a:avLst/>
          </a:prstGeom>
        </p:spPr>
      </p:pic>
      <p:pic>
        <p:nvPicPr>
          <p:cNvPr id="2" name="Audio 1">
            <a:hlinkClick r:id="" action="ppaction://media"/>
            <a:extLst>
              <a:ext uri="{FF2B5EF4-FFF2-40B4-BE49-F238E27FC236}">
                <a16:creationId xmlns:a16="http://schemas.microsoft.com/office/drawing/2014/main" id="{FAA4ABC0-0236-4C6F-96C9-F6871D3283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44512225"/>
      </p:ext>
    </p:extLst>
  </p:cSld>
  <p:clrMapOvr>
    <a:masterClrMapping/>
  </p:clrMapOvr>
  <mc:AlternateContent xmlns:mc="http://schemas.openxmlformats.org/markup-compatibility/2006">
    <mc:Choice xmlns:p14="http://schemas.microsoft.com/office/powerpoint/2010/main" Requires="p14">
      <p:transition spd="slow" p14:dur="2000" advTm="9956"/>
    </mc:Choice>
    <mc:Fallback>
      <p:transition spd="slow" advTm="9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518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Where to get Privacy HELP /3</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63CBE79A-941B-4D2D-8DEE-CF29FCF08935}"/>
              </a:ext>
            </a:extLst>
          </p:cNvPr>
          <p:cNvSpPr txBox="1"/>
          <p:nvPr/>
        </p:nvSpPr>
        <p:spPr>
          <a:xfrm>
            <a:off x="596038" y="1668487"/>
            <a:ext cx="10904152" cy="4842351"/>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Corporate policies</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Yours and the companies you deal with!</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Industry bodies</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International Association of Privacy Professionals - Australia/New Zealand </a:t>
            </a:r>
          </a:p>
          <a:p>
            <a:pPr marL="800100" marR="0" lvl="1" indent="-3429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www.iappANZ.org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Advocacy Group</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Privacy International</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http://www.youtube.com/watch?v=SSYXw87BWXo</a:t>
            </a:r>
          </a:p>
          <a:p>
            <a:pPr marL="742950" marR="0" lvl="1" indent="-2857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http://www.youtube.com/watch?v=QsG-UoZnPTo</a:t>
            </a:r>
          </a:p>
        </p:txBody>
      </p:sp>
      <p:pic>
        <p:nvPicPr>
          <p:cNvPr id="2" name="Audio 1">
            <a:hlinkClick r:id="" action="ppaction://media"/>
            <a:extLst>
              <a:ext uri="{FF2B5EF4-FFF2-40B4-BE49-F238E27FC236}">
                <a16:creationId xmlns:a16="http://schemas.microsoft.com/office/drawing/2014/main" id="{B3513A21-D3F6-4CEA-B80E-86ADEC36B1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40840055"/>
      </p:ext>
    </p:extLst>
  </p:cSld>
  <p:clrMapOvr>
    <a:masterClrMapping/>
  </p:clrMapOvr>
  <mc:AlternateContent xmlns:mc="http://schemas.openxmlformats.org/markup-compatibility/2006">
    <mc:Choice xmlns:p14="http://schemas.microsoft.com/office/powerpoint/2010/main" Requires="p14">
      <p:transition spd="slow" p14:dur="2000" advTm="12843"/>
    </mc:Choice>
    <mc:Fallback>
      <p:transition spd="slow" advTm="12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110517"/>
            <a:ext cx="10796166"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Where to get Privacy HELP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International</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6" name="Picture 2" descr="Home">
            <a:extLst>
              <a:ext uri="{FF2B5EF4-FFF2-40B4-BE49-F238E27FC236}">
                <a16:creationId xmlns:a16="http://schemas.microsoft.com/office/drawing/2014/main" id="{7205D3F6-46DE-4ABD-958E-EB145A35D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167" y="1736488"/>
            <a:ext cx="3822518" cy="10131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09DE8A-3C1F-43B4-AECC-7F4CEA6250AB}"/>
              </a:ext>
            </a:extLst>
          </p:cNvPr>
          <p:cNvPicPr>
            <a:picLocks noChangeAspect="1"/>
          </p:cNvPicPr>
          <p:nvPr/>
        </p:nvPicPr>
        <p:blipFill>
          <a:blip r:embed="rId5"/>
          <a:stretch>
            <a:fillRect/>
          </a:stretch>
        </p:blipFill>
        <p:spPr>
          <a:xfrm>
            <a:off x="4838083" y="1736488"/>
            <a:ext cx="6388717" cy="4715099"/>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79BE127-69A5-4EC8-A288-6DE2AAA9370F}"/>
              </a:ext>
            </a:extLst>
          </p:cNvPr>
          <p:cNvSpPr txBox="1"/>
          <p:nvPr/>
        </p:nvSpPr>
        <p:spPr>
          <a:xfrm>
            <a:off x="430634" y="3036753"/>
            <a:ext cx="39508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6"/>
              </a:rPr>
              <a:t>https://privacyinternational.org/</a:t>
            </a: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pic>
        <p:nvPicPr>
          <p:cNvPr id="2" name="Audio 1">
            <a:hlinkClick r:id="" action="ppaction://media"/>
            <a:extLst>
              <a:ext uri="{FF2B5EF4-FFF2-40B4-BE49-F238E27FC236}">
                <a16:creationId xmlns:a16="http://schemas.microsoft.com/office/drawing/2014/main" id="{F620A7FC-C2A5-46C8-8835-EBC0091A81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78790039"/>
      </p:ext>
    </p:extLst>
  </p:cSld>
  <p:clrMapOvr>
    <a:masterClrMapping/>
  </p:clrMapOvr>
  <mc:AlternateContent xmlns:mc="http://schemas.openxmlformats.org/markup-compatibility/2006">
    <mc:Choice xmlns:p14="http://schemas.microsoft.com/office/powerpoint/2010/main" Requires="p14">
      <p:transition spd="slow" p14:dur="2000" advTm="2518"/>
    </mc:Choice>
    <mc:Fallback>
      <p:transition spd="slow" advTm="2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8796E-C5FB-488E-BCF3-861E47022AFF}"/>
              </a:ext>
            </a:extLst>
          </p:cNvPr>
          <p:cNvPicPr>
            <a:picLocks noChangeAspect="1"/>
          </p:cNvPicPr>
          <p:nvPr/>
        </p:nvPicPr>
        <p:blipFill>
          <a:blip r:embed="rId4"/>
          <a:stretch>
            <a:fillRect/>
          </a:stretch>
        </p:blipFill>
        <p:spPr>
          <a:xfrm>
            <a:off x="10464800" y="1658340"/>
            <a:ext cx="1470024" cy="1470024"/>
          </a:xfrm>
          <a:prstGeom prst="rect">
            <a:avLst/>
          </a:prstGeom>
        </p:spPr>
      </p:pic>
      <p:sp>
        <p:nvSpPr>
          <p:cNvPr id="10" name="TextBox 9">
            <a:extLst>
              <a:ext uri="{FF2B5EF4-FFF2-40B4-BE49-F238E27FC236}">
                <a16:creationId xmlns:a16="http://schemas.microsoft.com/office/drawing/2014/main" id="{84868B14-2D4A-47F9-A606-05FC48B6F165}"/>
              </a:ext>
            </a:extLst>
          </p:cNvPr>
          <p:cNvSpPr txBox="1"/>
          <p:nvPr/>
        </p:nvSpPr>
        <p:spPr>
          <a:xfrm>
            <a:off x="523232" y="1658340"/>
            <a:ext cx="11542290" cy="3155351"/>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AU" sz="2000" b="1" i="0" u="none" strike="noStrike" kern="1200" cap="none" spc="0" normalizeH="0" baseline="0" noProof="0" dirty="0">
                <a:ln>
                  <a:noFill/>
                </a:ln>
                <a:solidFill>
                  <a:prstClr val="black"/>
                </a:solidFill>
                <a:effectLst/>
                <a:highlight>
                  <a:srgbClr val="00FFFF"/>
                </a:highlight>
                <a:uLnTx/>
                <a:uFillTx/>
                <a:latin typeface="Corbel Light" panose="020B0303020204020204" pitchFamily="34" charset="0"/>
                <a:ea typeface="ＭＳ Ｐゴシック"/>
                <a:cs typeface="+mn-cs"/>
              </a:rPr>
              <a:t>What we will be covering.</a:t>
            </a: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AU" sz="2000" b="1" i="0" u="none" strike="noStrike" kern="1200" cap="none" spc="0" normalizeH="0" baseline="0" noProof="0" dirty="0">
              <a:ln>
                <a:noFill/>
              </a:ln>
              <a:solidFill>
                <a:prstClr val="black"/>
              </a:solidFill>
              <a:effectLst/>
              <a:highlight>
                <a:srgbClr val="00FFFF"/>
              </a:highlight>
              <a:uLnTx/>
              <a:uFillTx/>
              <a:latin typeface="Corbel Light" panose="020B0303020204020204" pitchFamily="34" charset="0"/>
              <a:ea typeface="ＭＳ Ｐゴシック"/>
              <a:cs typeface="+mn-cs"/>
            </a:endParaRP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32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mn-cs"/>
              </a:rPr>
              <a:t>Privacy Legislation and where to get Privacy help</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32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mn-cs"/>
              </a:rPr>
              <a:t>Privacy by Design (PbD) as a suitable framework/model</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AU" sz="32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mn-cs"/>
              </a:rPr>
              <a:t>Privacy Impact Statements</a:t>
            </a:r>
          </a:p>
        </p:txBody>
      </p:sp>
      <p:sp>
        <p:nvSpPr>
          <p:cNvPr id="12" name="TextBox 11">
            <a:extLst>
              <a:ext uri="{FF2B5EF4-FFF2-40B4-BE49-F238E27FC236}">
                <a16:creationId xmlns:a16="http://schemas.microsoft.com/office/drawing/2014/main" id="{BCA387CE-E059-417F-A468-CA23EB9382E6}"/>
              </a:ext>
            </a:extLst>
          </p:cNvPr>
          <p:cNvSpPr txBox="1"/>
          <p:nvPr/>
        </p:nvSpPr>
        <p:spPr>
          <a:xfrm>
            <a:off x="430634" y="415317"/>
            <a:ext cx="66940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This session’s </a:t>
            </a:r>
            <a:r>
              <a:rPr kumimoji="0" lang="en-US"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ＭＳ Ｐゴシック"/>
                <a:cs typeface="+mn-cs"/>
              </a:rPr>
              <a:t>roadmap</a:t>
            </a:r>
            <a:endParaRPr kumimoji="0" lang="en-US" sz="36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charset="0"/>
              <a:ea typeface="ＭＳ Ｐゴシック"/>
              <a:cs typeface="+mn-cs"/>
            </a:endParaRPr>
          </a:p>
        </p:txBody>
      </p:sp>
      <p:pic>
        <p:nvPicPr>
          <p:cNvPr id="2" name="Audio 1">
            <a:hlinkClick r:id="" action="ppaction://media"/>
            <a:extLst>
              <a:ext uri="{FF2B5EF4-FFF2-40B4-BE49-F238E27FC236}">
                <a16:creationId xmlns:a16="http://schemas.microsoft.com/office/drawing/2014/main" id="{C4B1A3E8-EA3B-44D1-873D-8C52B66EE2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69541655"/>
      </p:ext>
    </p:extLst>
  </p:cSld>
  <p:clrMapOvr>
    <a:masterClrMapping/>
  </p:clrMapOvr>
  <mc:AlternateContent xmlns:mc="http://schemas.openxmlformats.org/markup-compatibility/2006">
    <mc:Choice xmlns:p14="http://schemas.microsoft.com/office/powerpoint/2010/main" Requires="p14">
      <p:transition spd="slow" p14:dur="2000" advTm="14841"/>
    </mc:Choice>
    <mc:Fallback>
      <p:transition spd="slow" advTm="14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110517"/>
            <a:ext cx="10796166"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Where to get Privacy HELP /5</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International Association of Privacy Professionals</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pic>
        <p:nvPicPr>
          <p:cNvPr id="4" name="Picture 3">
            <a:extLst>
              <a:ext uri="{FF2B5EF4-FFF2-40B4-BE49-F238E27FC236}">
                <a16:creationId xmlns:a16="http://schemas.microsoft.com/office/drawing/2014/main" id="{BA506458-485C-49CE-8F84-730AC9912DDF}"/>
              </a:ext>
            </a:extLst>
          </p:cNvPr>
          <p:cNvPicPr>
            <a:picLocks noChangeAspect="1"/>
          </p:cNvPicPr>
          <p:nvPr/>
        </p:nvPicPr>
        <p:blipFill>
          <a:blip r:embed="rId4"/>
          <a:stretch>
            <a:fillRect/>
          </a:stretch>
        </p:blipFill>
        <p:spPr>
          <a:xfrm>
            <a:off x="1503928" y="2295510"/>
            <a:ext cx="9184143" cy="409309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C591698-1D8A-4DAC-8CA9-E5148D42D395}"/>
              </a:ext>
            </a:extLst>
          </p:cNvPr>
          <p:cNvSpPr txBox="1"/>
          <p:nvPr/>
        </p:nvSpPr>
        <p:spPr>
          <a:xfrm>
            <a:off x="1503928" y="1618512"/>
            <a:ext cx="9184143" cy="375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5"/>
              </a:rPr>
              <a:t>https://iapp.org/</a:t>
            </a: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pic>
        <p:nvPicPr>
          <p:cNvPr id="2" name="Audio 1">
            <a:hlinkClick r:id="" action="ppaction://media"/>
            <a:extLst>
              <a:ext uri="{FF2B5EF4-FFF2-40B4-BE49-F238E27FC236}">
                <a16:creationId xmlns:a16="http://schemas.microsoft.com/office/drawing/2014/main" id="{6D999717-CD55-4A59-9052-AAF6FC4CAB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88050860"/>
      </p:ext>
    </p:extLst>
  </p:cSld>
  <p:clrMapOvr>
    <a:masterClrMapping/>
  </p:clrMapOvr>
  <mc:AlternateContent xmlns:mc="http://schemas.openxmlformats.org/markup-compatibility/2006">
    <mc:Choice xmlns:p14="http://schemas.microsoft.com/office/powerpoint/2010/main" Requires="p14">
      <p:transition spd="slow" p14:dur="2000" advTm="9644"/>
    </mc:Choice>
    <mc:Fallback>
      <p:transition spd="slow" advTm="9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518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 useful summary from Emma Butler</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63CBE79A-941B-4D2D-8DEE-CF29FCF08935}"/>
              </a:ext>
            </a:extLst>
          </p:cNvPr>
          <p:cNvSpPr txBox="1"/>
          <p:nvPr/>
        </p:nvSpPr>
        <p:spPr>
          <a:xfrm>
            <a:off x="596038" y="1668487"/>
            <a:ext cx="10904152" cy="2805320"/>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“We're living in an era where almost everything we do now leaves some sort of data trail, due to advancements in technology and the fact that so much of our lives are spent online." Raising awareness of privacy matters at work and at home, encourages people to think not only about the information we share but also how that data is used. "At some point today, we should all take a moment to reflect on who has access to our information, why they need it and what it is being used for”.</a:t>
            </a:r>
          </a:p>
        </p:txBody>
      </p:sp>
      <p:sp>
        <p:nvSpPr>
          <p:cNvPr id="4" name="TextBox 3">
            <a:extLst>
              <a:ext uri="{FF2B5EF4-FFF2-40B4-BE49-F238E27FC236}">
                <a16:creationId xmlns:a16="http://schemas.microsoft.com/office/drawing/2014/main" id="{2405C06E-1A75-4A31-880A-9153A32F1083}"/>
              </a:ext>
            </a:extLst>
          </p:cNvPr>
          <p:cNvSpPr txBox="1"/>
          <p:nvPr/>
        </p:nvSpPr>
        <p:spPr>
          <a:xfrm>
            <a:off x="5469401" y="4514234"/>
            <a:ext cx="4462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a:t>
            </a:r>
            <a:r>
              <a:rPr kumimoji="0" lang="en-A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 Protection Officer, Yoti Inc, UK</a:t>
            </a:r>
          </a:p>
        </p:txBody>
      </p:sp>
      <p:pic>
        <p:nvPicPr>
          <p:cNvPr id="5" name="Graphic 4">
            <a:extLst>
              <a:ext uri="{FF2B5EF4-FFF2-40B4-BE49-F238E27FC236}">
                <a16:creationId xmlns:a16="http://schemas.microsoft.com/office/drawing/2014/main" id="{0E5CF18C-F8F8-451E-92F5-C960C32434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0443" y="5017147"/>
            <a:ext cx="3764443" cy="1300714"/>
          </a:xfrm>
          <a:prstGeom prst="rect">
            <a:avLst/>
          </a:prstGeom>
        </p:spPr>
      </p:pic>
      <p:pic>
        <p:nvPicPr>
          <p:cNvPr id="2" name="Audio 1">
            <a:hlinkClick r:id="" action="ppaction://media"/>
            <a:extLst>
              <a:ext uri="{FF2B5EF4-FFF2-40B4-BE49-F238E27FC236}">
                <a16:creationId xmlns:a16="http://schemas.microsoft.com/office/drawing/2014/main" id="{456943EB-9FF3-481F-AC47-9FEF4AE66B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49266976"/>
      </p:ext>
    </p:extLst>
  </p:cSld>
  <p:clrMapOvr>
    <a:masterClrMapping/>
  </p:clrMapOvr>
  <mc:AlternateContent xmlns:mc="http://schemas.openxmlformats.org/markup-compatibility/2006">
    <mc:Choice xmlns:p14="http://schemas.microsoft.com/office/powerpoint/2010/main" Requires="p14">
      <p:transition spd="slow" p14:dur="2000" advTm="14805"/>
    </mc:Choice>
    <mc:Fallback>
      <p:transition spd="slow" advTm="14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26838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Takeaways</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63CBE79A-941B-4D2D-8DEE-CF29FCF08935}"/>
              </a:ext>
            </a:extLst>
          </p:cNvPr>
          <p:cNvSpPr txBox="1"/>
          <p:nvPr/>
        </p:nvSpPr>
        <p:spPr>
          <a:xfrm>
            <a:off x="519838" y="1554187"/>
            <a:ext cx="11443562" cy="5027017"/>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Privacy means different things to different people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Our privacy is valuable, and people will fight to protect it while others will give it away without a second thought (by accident or lack of awareness of the implications)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Privacy not only impacts individuals but also business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Technology facilitates the protection AND threats to privacy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Inappropriate, unintentional or intentional actions by an individual in your organisation can impact the entire organisation’s privacy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10 National Privacy Principles developed for the Australian context became 13 Australian Privacy Principles in April 2014. The Notifiable Data Breaches (Feb 2018) established requirements for entities in responding to data breaches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Privacy By Design (PbD) is a popular framework to consider privacy from a holistic viewpoint</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ＭＳ Ｐゴシック"/>
                <a:cs typeface="Arial"/>
              </a:rPr>
              <a:t>The Federal Privacy Commissioner can provide advice on privacy issues</a:t>
            </a:r>
          </a:p>
        </p:txBody>
      </p:sp>
      <p:pic>
        <p:nvPicPr>
          <p:cNvPr id="5" name="Picture 4">
            <a:extLst>
              <a:ext uri="{FF2B5EF4-FFF2-40B4-BE49-F238E27FC236}">
                <a16:creationId xmlns:a16="http://schemas.microsoft.com/office/drawing/2014/main" id="{A72CCFB1-A68E-42B8-8692-E5871269B9E7}"/>
              </a:ext>
            </a:extLst>
          </p:cNvPr>
          <p:cNvPicPr>
            <a:picLocks noChangeAspect="1"/>
          </p:cNvPicPr>
          <p:nvPr/>
        </p:nvPicPr>
        <p:blipFill>
          <a:blip r:embed="rId4"/>
          <a:stretch>
            <a:fillRect/>
          </a:stretch>
        </p:blipFill>
        <p:spPr>
          <a:xfrm>
            <a:off x="10760943" y="5851132"/>
            <a:ext cx="1431057" cy="1006868"/>
          </a:xfrm>
          <a:prstGeom prst="rect">
            <a:avLst/>
          </a:prstGeom>
        </p:spPr>
      </p:pic>
      <p:pic>
        <p:nvPicPr>
          <p:cNvPr id="2" name="Audio 1">
            <a:hlinkClick r:id="" action="ppaction://media"/>
            <a:extLst>
              <a:ext uri="{FF2B5EF4-FFF2-40B4-BE49-F238E27FC236}">
                <a16:creationId xmlns:a16="http://schemas.microsoft.com/office/drawing/2014/main" id="{F8A82291-0D73-4FA4-8D51-C17390A9A7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00059028"/>
      </p:ext>
    </p:extLst>
  </p:cSld>
  <p:clrMapOvr>
    <a:masterClrMapping/>
  </p:clrMapOvr>
  <mc:AlternateContent xmlns:mc="http://schemas.openxmlformats.org/markup-compatibility/2006">
    <mc:Choice xmlns:p14="http://schemas.microsoft.com/office/powerpoint/2010/main" Requires="p14">
      <p:transition spd="slow" p14:dur="2000" advTm="103826"/>
    </mc:Choice>
    <mc:Fallback>
      <p:transition spd="slow" advTm="103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520700" y="415317"/>
            <a:ext cx="10033000"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Have we met our objectives</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795487"/>
            <a:ext cx="11202263" cy="3728649"/>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Understood the characteristics of Privacy</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Understood why Privacy is important to individuals &amp; organisations</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Explored the context of Privacy &amp; Technology</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Identified and became familiar with key pieces of Privacy legislation</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THINK &amp; REFLECT upon Privacy issues as a current/future ICT Professional</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Identify areas for further exploration in your own time</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a:cs typeface="Arial"/>
              </a:rPr>
              <a:t>Left the session more knowledgeable than when arriving</a:t>
            </a: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a:cs typeface="Arial"/>
            </a:endParaRPr>
          </a:p>
        </p:txBody>
      </p:sp>
    </p:spTree>
    <p:extLst>
      <p:ext uri="{BB962C8B-B14F-4D97-AF65-F5344CB8AC3E}">
        <p14:creationId xmlns:p14="http://schemas.microsoft.com/office/powerpoint/2010/main" val="1163698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Image result for break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90737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391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Key privacy legislation</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275D14CD-C589-4F4E-8B5F-3D8229BB3441}"/>
              </a:ext>
            </a:extLst>
          </p:cNvPr>
          <p:cNvSpPr txBox="1"/>
          <p:nvPr/>
        </p:nvSpPr>
        <p:spPr>
          <a:xfrm>
            <a:off x="596037" y="1668487"/>
            <a:ext cx="12285076" cy="3276282"/>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What’s the key privacy legislation in the jurisdiction of where you were born, live, work, visit?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Privacy Act 1988 (Privacy Act)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Australian Privacy Principles (APPs)</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Notifiable Data Breaches (NDB) scheme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endParaRPr>
          </a:p>
        </p:txBody>
      </p:sp>
      <p:pic>
        <p:nvPicPr>
          <p:cNvPr id="8" name="Picture 7">
            <a:extLst>
              <a:ext uri="{FF2B5EF4-FFF2-40B4-BE49-F238E27FC236}">
                <a16:creationId xmlns:a16="http://schemas.microsoft.com/office/drawing/2014/main" id="{29D3FDF7-8035-49EF-9428-E389BCE0ADA1}"/>
              </a:ext>
            </a:extLst>
          </p:cNvPr>
          <p:cNvPicPr>
            <a:picLocks noChangeAspect="1"/>
          </p:cNvPicPr>
          <p:nvPr/>
        </p:nvPicPr>
        <p:blipFill>
          <a:blip r:embed="rId4"/>
          <a:stretch>
            <a:fillRect/>
          </a:stretch>
        </p:blipFill>
        <p:spPr>
          <a:xfrm>
            <a:off x="6758609" y="2652819"/>
            <a:ext cx="5025887" cy="3773299"/>
          </a:xfrm>
          <a:prstGeom prst="rect">
            <a:avLst/>
          </a:prstGeom>
          <a:effectLst>
            <a:outerShdw blurRad="50800" dist="38100" dir="2700000" algn="tl" rotWithShape="0">
              <a:prstClr val="black">
                <a:alpha val="40000"/>
              </a:prstClr>
            </a:outerShdw>
          </a:effectLst>
        </p:spPr>
      </p:pic>
      <p:pic>
        <p:nvPicPr>
          <p:cNvPr id="2" name="Audio 1">
            <a:hlinkClick r:id="" action="ppaction://media"/>
            <a:extLst>
              <a:ext uri="{FF2B5EF4-FFF2-40B4-BE49-F238E27FC236}">
                <a16:creationId xmlns:a16="http://schemas.microsoft.com/office/drawing/2014/main" id="{5A1F0443-4064-4698-8F07-A866ED27E2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84087686"/>
      </p:ext>
    </p:extLst>
  </p:cSld>
  <p:clrMapOvr>
    <a:masterClrMapping/>
  </p:clrMapOvr>
  <mc:AlternateContent xmlns:mc="http://schemas.openxmlformats.org/markup-compatibility/2006">
    <mc:Choice xmlns:p14="http://schemas.microsoft.com/office/powerpoint/2010/main" Requires="p14">
      <p:transition spd="slow" p14:dur="2000" advTm="57998"/>
    </mc:Choice>
    <mc:Fallback>
      <p:transition spd="slow" advTm="57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39117"/>
            <a:ext cx="1079616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The Privacy Act (1988)</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275D14CD-C589-4F4E-8B5F-3D8229BB3441}"/>
              </a:ext>
            </a:extLst>
          </p:cNvPr>
          <p:cNvSpPr txBox="1"/>
          <p:nvPr/>
        </p:nvSpPr>
        <p:spPr>
          <a:xfrm>
            <a:off x="596037" y="1668487"/>
            <a:ext cx="11278463" cy="4430444"/>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The Privacy Act regulates the privacy components of the consumer credit reporting system, tax file numbers, and health and medical research.</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For example, it covers: </a:t>
            </a:r>
          </a:p>
          <a:p>
            <a:pPr marL="742950" marR="0" lvl="1"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How your personal information is collected (e.g., the personal info you provide when you fill in a form)</a:t>
            </a:r>
          </a:p>
          <a:p>
            <a:pPr marL="742950" marR="0" lvl="1"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How it is then used and disclosed</a:t>
            </a:r>
          </a:p>
          <a:p>
            <a:pPr marL="742950" marR="0" lvl="1"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Its accuracy</a:t>
            </a:r>
          </a:p>
          <a:p>
            <a:pPr marL="742950" marR="0" lvl="1"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How securely it is kept</a:t>
            </a:r>
          </a:p>
          <a:p>
            <a:pPr marL="742950" marR="0" lvl="1"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Your general right to access that information</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The Privacy Act includes 13 Australian Privacy Principles (APPs) which apply to some private sector organisations, as well as most Australian and Norfolk Island Government agencies. See next Slides</a:t>
            </a:r>
          </a:p>
        </p:txBody>
      </p:sp>
      <p:pic>
        <p:nvPicPr>
          <p:cNvPr id="2" name="Audio 1">
            <a:hlinkClick r:id="" action="ppaction://media"/>
            <a:extLst>
              <a:ext uri="{FF2B5EF4-FFF2-40B4-BE49-F238E27FC236}">
                <a16:creationId xmlns:a16="http://schemas.microsoft.com/office/drawing/2014/main" id="{19FE1063-C4BC-4E42-B908-701B5CEDDC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15731573"/>
      </p:ext>
    </p:extLst>
  </p:cSld>
  <p:clrMapOvr>
    <a:masterClrMapping/>
  </p:clrMapOvr>
  <mc:AlternateContent xmlns:mc="http://schemas.openxmlformats.org/markup-compatibility/2006">
    <mc:Choice xmlns:p14="http://schemas.microsoft.com/office/powerpoint/2010/main" Requires="p14">
      <p:transition spd="slow" p14:dur="2000" advTm="31689"/>
    </mc:Choice>
    <mc:Fallback>
      <p:transition spd="slow" advTm="31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362309"/>
            <a:ext cx="11589088"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Shallow Dive: The Australian Privacy Principles (APPs)</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2451652" y="1668487"/>
            <a:ext cx="9156768" cy="1429622"/>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
                <a:prstClr val="black"/>
              </a:buClr>
              <a:buSzPct val="100000"/>
              <a:buFont typeface="Wingdings" panose="05000000000000000000" pitchFamily="2" charset="2"/>
              <a:buChar char="§"/>
              <a:tabLst/>
              <a:defRPr/>
            </a:pPr>
            <a:r>
              <a:rPr kumimoji="0" lang="en-AU" sz="2000" b="0" i="0" u="none" strike="noStrike" kern="1200" cap="none" spc="0" normalizeH="0" baseline="0" noProof="0" dirty="0">
                <a:ln>
                  <a:noFill/>
                </a:ln>
                <a:solidFill>
                  <a:prstClr val="black"/>
                </a:solidFill>
                <a:effectLst/>
                <a:uLnTx/>
                <a:uFillTx/>
                <a:latin typeface="Corbel Light" panose="020B0303020204020204" pitchFamily="34" charset="0"/>
                <a:ea typeface="+mn-ea"/>
                <a:cs typeface="Arial" panose="020B0604020202020204" pitchFamily="34" charset="0"/>
              </a:rPr>
              <a:t>Please watch the short (7 minute) recording on the APPs in this week’s theory folder.</a:t>
            </a:r>
          </a:p>
          <a:p>
            <a:pPr marL="342900" marR="0" lvl="0" indent="-342900" algn="l" defTabSz="914400" rtl="0" eaLnBrk="1" fontAlgn="auto" latinLnBrk="0" hangingPunct="1">
              <a:lnSpc>
                <a:spcPct val="150000"/>
              </a:lnSpc>
              <a:spcBef>
                <a:spcPts val="0"/>
              </a:spcBef>
              <a:spcAft>
                <a:spcPts val="0"/>
              </a:spcAft>
              <a:buClr>
                <a:prstClr val="black"/>
              </a:buClr>
              <a:buSzPct val="100000"/>
              <a:buFont typeface="Wingdings" panose="05000000000000000000" pitchFamily="2" charset="2"/>
              <a:buChar char="§"/>
              <a:tabLst/>
              <a:defRPr/>
            </a:pPr>
            <a:r>
              <a:rPr kumimoji="0" lang="en-AU" sz="2000" b="0" i="0" u="none" strike="noStrike" kern="1200" cap="none" spc="0" normalizeH="0" baseline="0" noProof="0" dirty="0">
                <a:ln>
                  <a:noFill/>
                </a:ln>
                <a:solidFill>
                  <a:srgbClr val="000000"/>
                </a:solidFill>
                <a:effectLst/>
                <a:uLnTx/>
                <a:uFillTx/>
                <a:latin typeface="Corbel Light" panose="020B0303020204020204" pitchFamily="34" charset="0"/>
                <a:ea typeface="+mn-ea"/>
                <a:cs typeface="Arial" panose="020B0604020202020204" pitchFamily="34" charset="0"/>
              </a:rPr>
              <a:t>Visit the 3 organisations listed on the last slide of the short recording.</a:t>
            </a:r>
          </a:p>
          <a:p>
            <a:pPr marL="342900" marR="0" lvl="0" indent="-342900" algn="l" defTabSz="914400" rtl="0" eaLnBrk="1" fontAlgn="auto" latinLnBrk="0" hangingPunct="1">
              <a:lnSpc>
                <a:spcPct val="150000"/>
              </a:lnSpc>
              <a:spcBef>
                <a:spcPts val="0"/>
              </a:spcBef>
              <a:spcAft>
                <a:spcPts val="0"/>
              </a:spcAft>
              <a:buClr>
                <a:prstClr val="black"/>
              </a:buClr>
              <a:buSzPct val="100000"/>
              <a:buFont typeface="Wingdings" panose="05000000000000000000" pitchFamily="2" charset="2"/>
              <a:buChar char="§"/>
              <a:tabLst/>
              <a:defRPr/>
            </a:pPr>
            <a:r>
              <a:rPr kumimoji="0" lang="en-AU" sz="2000" b="0" i="0" u="none" strike="noStrike" kern="1200" cap="none" spc="0" normalizeH="0" baseline="0" noProof="0" dirty="0">
                <a:ln>
                  <a:noFill/>
                </a:ln>
                <a:solidFill>
                  <a:srgbClr val="000000"/>
                </a:solidFill>
                <a:effectLst/>
                <a:uLnTx/>
                <a:uFillTx/>
                <a:latin typeface="Corbel Light" panose="020B0303020204020204" pitchFamily="34" charset="0"/>
                <a:ea typeface="+mn-ea"/>
                <a:cs typeface="Arial" panose="020B0604020202020204" pitchFamily="34" charset="0"/>
              </a:rPr>
              <a:t>Click on the image below to be taken to the homepage of the APPS.</a:t>
            </a:r>
          </a:p>
        </p:txBody>
      </p:sp>
      <p:pic>
        <p:nvPicPr>
          <p:cNvPr id="5" name="Picture 4">
            <a:extLst>
              <a:ext uri="{FF2B5EF4-FFF2-40B4-BE49-F238E27FC236}">
                <a16:creationId xmlns:a16="http://schemas.microsoft.com/office/drawing/2014/main" id="{7D6E21DA-13DA-4402-9E25-D90B44ECFE7D}"/>
              </a:ext>
            </a:extLst>
          </p:cNvPr>
          <p:cNvPicPr>
            <a:picLocks noChangeAspect="1"/>
          </p:cNvPicPr>
          <p:nvPr/>
        </p:nvPicPr>
        <p:blipFill>
          <a:blip r:embed="rId4"/>
          <a:stretch>
            <a:fillRect/>
          </a:stretch>
        </p:blipFill>
        <p:spPr>
          <a:xfrm>
            <a:off x="157561" y="4738490"/>
            <a:ext cx="1484154" cy="869834"/>
          </a:xfrm>
          <a:prstGeom prst="rect">
            <a:avLst/>
          </a:prstGeom>
        </p:spPr>
      </p:pic>
      <p:pic>
        <p:nvPicPr>
          <p:cNvPr id="6" name="Picture 5">
            <a:extLst>
              <a:ext uri="{FF2B5EF4-FFF2-40B4-BE49-F238E27FC236}">
                <a16:creationId xmlns:a16="http://schemas.microsoft.com/office/drawing/2014/main" id="{10F32AF3-2211-4736-8E77-BA923EF106EC}"/>
              </a:ext>
            </a:extLst>
          </p:cNvPr>
          <p:cNvPicPr>
            <a:picLocks noChangeAspect="1"/>
          </p:cNvPicPr>
          <p:nvPr/>
        </p:nvPicPr>
        <p:blipFill>
          <a:blip r:embed="rId5"/>
          <a:stretch>
            <a:fillRect/>
          </a:stretch>
        </p:blipFill>
        <p:spPr>
          <a:xfrm>
            <a:off x="357812" y="1891209"/>
            <a:ext cx="963290" cy="1165269"/>
          </a:xfrm>
          <a:prstGeom prst="rect">
            <a:avLst/>
          </a:prstGeom>
        </p:spPr>
      </p:pic>
      <p:pic>
        <p:nvPicPr>
          <p:cNvPr id="7" name="Picture 6">
            <a:extLst>
              <a:ext uri="{FF2B5EF4-FFF2-40B4-BE49-F238E27FC236}">
                <a16:creationId xmlns:a16="http://schemas.microsoft.com/office/drawing/2014/main" id="{1A621321-26E3-454E-8F4C-1EAB3648EEED}"/>
              </a:ext>
            </a:extLst>
          </p:cNvPr>
          <p:cNvPicPr>
            <a:picLocks noChangeAspect="1"/>
          </p:cNvPicPr>
          <p:nvPr/>
        </p:nvPicPr>
        <p:blipFill>
          <a:blip r:embed="rId6"/>
          <a:stretch>
            <a:fillRect/>
          </a:stretch>
        </p:blipFill>
        <p:spPr>
          <a:xfrm>
            <a:off x="308948" y="3447472"/>
            <a:ext cx="1226751" cy="1026150"/>
          </a:xfrm>
          <a:prstGeom prst="rect">
            <a:avLst/>
          </a:prstGeom>
        </p:spPr>
      </p:pic>
      <p:pic>
        <p:nvPicPr>
          <p:cNvPr id="2" name="Picture 1">
            <a:hlinkClick r:id="rId7"/>
            <a:extLst>
              <a:ext uri="{FF2B5EF4-FFF2-40B4-BE49-F238E27FC236}">
                <a16:creationId xmlns:a16="http://schemas.microsoft.com/office/drawing/2014/main" id="{C893A0EB-A45A-47FC-A2E6-C100EF46AAEF}"/>
              </a:ext>
            </a:extLst>
          </p:cNvPr>
          <p:cNvPicPr>
            <a:picLocks noChangeAspect="1"/>
          </p:cNvPicPr>
          <p:nvPr/>
        </p:nvPicPr>
        <p:blipFill>
          <a:blip r:embed="rId8"/>
          <a:stretch>
            <a:fillRect/>
          </a:stretch>
        </p:blipFill>
        <p:spPr>
          <a:xfrm>
            <a:off x="2597424" y="3210338"/>
            <a:ext cx="4863550" cy="3647662"/>
          </a:xfrm>
          <a:prstGeom prst="rect">
            <a:avLst/>
          </a:prstGeom>
        </p:spPr>
      </p:pic>
      <p:pic>
        <p:nvPicPr>
          <p:cNvPr id="3" name="Audio 2">
            <a:hlinkClick r:id="" action="ppaction://media"/>
            <a:extLst>
              <a:ext uri="{FF2B5EF4-FFF2-40B4-BE49-F238E27FC236}">
                <a16:creationId xmlns:a16="http://schemas.microsoft.com/office/drawing/2014/main" id="{147498C8-3D2A-4ED9-9806-454AC496C70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65117928"/>
      </p:ext>
    </p:extLst>
  </p:cSld>
  <p:clrMapOvr>
    <a:masterClrMapping/>
  </p:clrMapOvr>
  <mc:AlternateContent xmlns:mc="http://schemas.openxmlformats.org/markup-compatibility/2006">
    <mc:Choice xmlns:p14="http://schemas.microsoft.com/office/powerpoint/2010/main" Requires="p14">
      <p:transition spd="slow" p14:dur="2000" advTm="40626"/>
    </mc:Choice>
    <mc:Fallback>
      <p:transition spd="slow" advTm="40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3" y="351817"/>
            <a:ext cx="11612683"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Notifiable Data Breaches (NDBs) / Privacy Amendment</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7" name="TextBox 6">
            <a:extLst>
              <a:ext uri="{FF2B5EF4-FFF2-40B4-BE49-F238E27FC236}">
                <a16:creationId xmlns:a16="http://schemas.microsoft.com/office/drawing/2014/main" id="{275D14CD-C589-4F4E-8B5F-3D8229BB3441}"/>
              </a:ext>
            </a:extLst>
          </p:cNvPr>
          <p:cNvSpPr txBox="1"/>
          <p:nvPr/>
        </p:nvSpPr>
        <p:spPr>
          <a:xfrm>
            <a:off x="596038" y="1668487"/>
            <a:ext cx="10904152" cy="2805320"/>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On 22 February 2018, a new </a:t>
            </a: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ＭＳ Ｐゴシック"/>
                <a:cs typeface="Arial"/>
              </a:rPr>
              <a:t>Notifiable Data Breaches </a:t>
            </a: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scheme came into force because of the Privacy Amendment (Notifiable Data Breaches) Act 2017.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The scheme applies to all </a:t>
            </a:r>
            <a:r>
              <a:rPr kumimoji="0" lang="en-US" sz="2000" b="0" i="0" u="none" strike="noStrike" kern="1200" cap="none" spc="0" normalizeH="0" baseline="0" noProof="0" dirty="0">
                <a:ln>
                  <a:noFill/>
                </a:ln>
                <a:effectLst/>
                <a:highlight>
                  <a:srgbClr val="00FFFF"/>
                </a:highlight>
                <a:uLnTx/>
                <a:uFillTx/>
                <a:latin typeface="Corbel Light" panose="020B0303020204020204" pitchFamily="34" charset="0"/>
                <a:ea typeface="ＭＳ Ｐゴシック"/>
                <a:cs typeface="Arial"/>
              </a:rPr>
              <a:t>entities with an annual turnover of $3 million plus and are currently subject to the Privacy Act 1988.</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endParaRPr>
          </a:p>
        </p:txBody>
      </p:sp>
      <p:pic>
        <p:nvPicPr>
          <p:cNvPr id="4" name="Picture 3">
            <a:extLst>
              <a:ext uri="{FF2B5EF4-FFF2-40B4-BE49-F238E27FC236}">
                <a16:creationId xmlns:a16="http://schemas.microsoft.com/office/drawing/2014/main" id="{32DDAE08-FC1A-4D79-A786-3EE16B0B7DDC}"/>
              </a:ext>
            </a:extLst>
          </p:cNvPr>
          <p:cNvPicPr>
            <a:picLocks noChangeAspect="1"/>
          </p:cNvPicPr>
          <p:nvPr/>
        </p:nvPicPr>
        <p:blipFill>
          <a:blip r:embed="rId4"/>
          <a:stretch>
            <a:fillRect/>
          </a:stretch>
        </p:blipFill>
        <p:spPr>
          <a:xfrm>
            <a:off x="9537701" y="4891189"/>
            <a:ext cx="1962488" cy="1401886"/>
          </a:xfrm>
          <a:prstGeom prst="rect">
            <a:avLst/>
          </a:prstGeom>
          <a:ln>
            <a:solidFill>
              <a:schemeClr val="tx1"/>
            </a:solid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79770CED-D83F-418B-A8D2-BCFF2D87FE13}"/>
              </a:ext>
            </a:extLst>
          </p:cNvPr>
          <p:cNvPicPr>
            <a:picLocks noChangeAspect="1"/>
          </p:cNvPicPr>
          <p:nvPr/>
        </p:nvPicPr>
        <p:blipFill>
          <a:blip r:embed="rId5"/>
          <a:stretch>
            <a:fillRect/>
          </a:stretch>
        </p:blipFill>
        <p:spPr>
          <a:xfrm>
            <a:off x="977378" y="3782275"/>
            <a:ext cx="4516643" cy="2663295"/>
          </a:xfrm>
          <a:prstGeom prst="rect">
            <a:avLst/>
          </a:prstGeom>
          <a:effectLst>
            <a:outerShdw blurRad="50800" dist="38100" dir="2700000" algn="tl" rotWithShape="0">
              <a:prstClr val="black">
                <a:alpha val="40000"/>
              </a:prstClr>
            </a:outerShdw>
          </a:effectLst>
        </p:spPr>
      </p:pic>
      <p:pic>
        <p:nvPicPr>
          <p:cNvPr id="3074" name="Picture 2" descr="Using Emojis in Work Emails Makes You Look More Professional? | 951 WAYV">
            <a:extLst>
              <a:ext uri="{FF2B5EF4-FFF2-40B4-BE49-F238E27FC236}">
                <a16:creationId xmlns:a16="http://schemas.microsoft.com/office/drawing/2014/main" id="{79AC5719-EAD8-4F49-9CFE-B27CB34D19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418" y="404235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B73BA9B5-5186-4F19-B2E2-5EADC01EA7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55245851"/>
      </p:ext>
    </p:extLst>
  </p:cSld>
  <p:clrMapOvr>
    <a:masterClrMapping/>
  </p:clrMapOvr>
  <mc:AlternateContent xmlns:mc="http://schemas.openxmlformats.org/markup-compatibility/2006">
    <mc:Choice xmlns:p14="http://schemas.microsoft.com/office/powerpoint/2010/main" Requires="p14">
      <p:transition spd="slow" p14:dur="2000" advTm="40311"/>
    </mc:Choice>
    <mc:Fallback>
      <p:transition spd="slow" advTm="40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3D2A97-760F-44E1-B475-224A76BFEB6A}"/>
              </a:ext>
            </a:extLst>
          </p:cNvPr>
          <p:cNvPicPr>
            <a:picLocks noChangeAspect="1"/>
          </p:cNvPicPr>
          <p:nvPr/>
        </p:nvPicPr>
        <p:blipFill>
          <a:blip r:embed="rId4"/>
          <a:stretch>
            <a:fillRect/>
          </a:stretch>
        </p:blipFill>
        <p:spPr>
          <a:xfrm>
            <a:off x="0" y="0"/>
            <a:ext cx="8182945" cy="6858000"/>
          </a:xfrm>
          <a:prstGeom prst="rect">
            <a:avLst/>
          </a:prstGeom>
          <a:ln>
            <a:noFill/>
          </a:ln>
          <a:effectLst/>
        </p:spPr>
      </p:pic>
      <p:pic>
        <p:nvPicPr>
          <p:cNvPr id="4098" name="Picture 2" descr="Lessons on Cybersecurity from the Yahoo Data Breach">
            <a:extLst>
              <a:ext uri="{FF2B5EF4-FFF2-40B4-BE49-F238E27FC236}">
                <a16:creationId xmlns:a16="http://schemas.microsoft.com/office/drawing/2014/main" id="{AA1C7B5D-0671-47EB-A6FF-D92D392C44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85849">
            <a:off x="8947150" y="3138488"/>
            <a:ext cx="253365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3 Billion Accounts Were Compromised In Yahoo Data Breach, Company Says">
            <a:extLst>
              <a:ext uri="{FF2B5EF4-FFF2-40B4-BE49-F238E27FC236}">
                <a16:creationId xmlns:a16="http://schemas.microsoft.com/office/drawing/2014/main" id="{3F17B62F-3EB9-45C1-B724-3762319FF2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950" y="50800"/>
            <a:ext cx="2350305" cy="131617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C50ACA94-13B3-40BE-AA29-ED905F7258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23395887"/>
      </p:ext>
    </p:extLst>
  </p:cSld>
  <p:clrMapOvr>
    <a:masterClrMapping/>
  </p:clrMapOvr>
  <mc:AlternateContent xmlns:mc="http://schemas.openxmlformats.org/markup-compatibility/2006">
    <mc:Choice xmlns:p14="http://schemas.microsoft.com/office/powerpoint/2010/main" Requires="p14">
      <p:transition spd="slow" p14:dur="2000" advTm="29302"/>
    </mc:Choice>
    <mc:Fallback>
      <p:transition spd="slow" advTm="29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110517"/>
            <a:ext cx="10796166"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Qs from an ICT Professional / Organisational Perspective</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68487"/>
            <a:ext cx="10224363" cy="3737946"/>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What does YOUR organisation regard as privacy?</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What does YOUR organisation regard as information which no-one should have access to?</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What information do you believe [Google or insert company name here] should have access to about YOUR organisation?</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What company information do you believe YOUR government should have access to?</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Would having more shared electronic information not mean that better services could be provided to YOUR customers? </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Is the loss of YOUR organisation’s privacy worth the benefits?</a:t>
            </a:r>
          </a:p>
        </p:txBody>
      </p:sp>
      <p:pic>
        <p:nvPicPr>
          <p:cNvPr id="2" name="Audio 1">
            <a:hlinkClick r:id="" action="ppaction://media"/>
            <a:extLst>
              <a:ext uri="{FF2B5EF4-FFF2-40B4-BE49-F238E27FC236}">
                <a16:creationId xmlns:a16="http://schemas.microsoft.com/office/drawing/2014/main" id="{E4827FAD-B23B-4B9C-BA8D-78E9F365DA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50236341"/>
      </p:ext>
    </p:extLst>
  </p:cSld>
  <p:clrMapOvr>
    <a:masterClrMapping/>
  </p:clrMapOvr>
  <mc:AlternateContent xmlns:mc="http://schemas.openxmlformats.org/markup-compatibility/2006">
    <mc:Choice xmlns:p14="http://schemas.microsoft.com/office/powerpoint/2010/main" Requires="p14">
      <p:transition spd="slow" p14:dur="2000" advTm="52764"/>
    </mc:Choice>
    <mc:Fallback>
      <p:transition spd="slow" advTm="52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387CE-E059-417F-A468-CA23EB9382E6}"/>
              </a:ext>
            </a:extLst>
          </p:cNvPr>
          <p:cNvSpPr txBox="1"/>
          <p:nvPr/>
        </p:nvSpPr>
        <p:spPr>
          <a:xfrm>
            <a:off x="430634" y="110517"/>
            <a:ext cx="10796166"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charset="0"/>
                <a:ea typeface="ＭＳ Ｐゴシック"/>
                <a:cs typeface="+mn-cs"/>
              </a:rPr>
              <a:t>Privacy Qs from an ICT Professional / Organisational Perspective /2</a:t>
            </a:r>
            <a:r>
              <a:rPr kumimoji="0" lang="en-US" sz="3600" b="0" i="0" u="none" strike="noStrike" kern="1200" cap="none" spc="0" normalizeH="0" baseline="0" noProof="0" dirty="0">
                <a:ln>
                  <a:noFill/>
                </a:ln>
                <a:solidFill>
                  <a:srgbClr val="FF0000"/>
                </a:solidFill>
                <a:effectLst/>
                <a:uLnTx/>
                <a:uFillTx/>
                <a:latin typeface="Arial" charset="0"/>
                <a:ea typeface="ＭＳ Ｐゴシック"/>
                <a:cs typeface="+mn-cs"/>
              </a:rPr>
              <a:t>.</a:t>
            </a:r>
          </a:p>
        </p:txBody>
      </p:sp>
      <p:sp>
        <p:nvSpPr>
          <p:cNvPr id="4" name="TextBox 3">
            <a:extLst>
              <a:ext uri="{FF2B5EF4-FFF2-40B4-BE49-F238E27FC236}">
                <a16:creationId xmlns:a16="http://schemas.microsoft.com/office/drawing/2014/main" id="{49A325CE-436B-4419-B38C-41FD80459003}"/>
              </a:ext>
            </a:extLst>
          </p:cNvPr>
          <p:cNvSpPr txBox="1"/>
          <p:nvPr/>
        </p:nvSpPr>
        <p:spPr>
          <a:xfrm>
            <a:off x="596037" y="1668487"/>
            <a:ext cx="10224363" cy="4190314"/>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As ICT professionals you should be aware of privacy principles and how they might affect your work:</a:t>
            </a:r>
            <a:endParaRPr kumimoji="0" lang="en-US" sz="2000" b="0" i="0" u="none" strike="noStrike" kern="1200" cap="none" spc="0" normalizeH="0" baseline="0" noProof="0" dirty="0">
              <a:ln>
                <a:noFill/>
              </a:ln>
              <a:solidFill>
                <a:srgbClr val="FF0000"/>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FF0000"/>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FF0000"/>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FF0000"/>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FF0000"/>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orbel Light" panose="020B0303020204020204" pitchFamily="34" charset="0"/>
                <a:ea typeface="ＭＳ Ｐゴシック"/>
                <a:cs typeface="Arial"/>
              </a:rPr>
              <a:t>APPs clearly have an impact on systems that store/access/use that data</a:t>
            </a:r>
          </a:p>
        </p:txBody>
      </p:sp>
      <p:sp>
        <p:nvSpPr>
          <p:cNvPr id="5" name="TextBox 4">
            <a:extLst>
              <a:ext uri="{FF2B5EF4-FFF2-40B4-BE49-F238E27FC236}">
                <a16:creationId xmlns:a16="http://schemas.microsoft.com/office/drawing/2014/main" id="{9859E7CF-19F7-4647-B8CD-923C31DC201D}"/>
              </a:ext>
            </a:extLst>
          </p:cNvPr>
          <p:cNvSpPr txBox="1"/>
          <p:nvPr/>
        </p:nvSpPr>
        <p:spPr>
          <a:xfrm>
            <a:off x="1371600" y="2737209"/>
            <a:ext cx="9448800"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AU" sz="2000" b="1" i="0" u="none" strike="noStrike" kern="1200" cap="none" spc="0" normalizeH="0" baseline="0" noProof="0" dirty="0">
                <a:ln>
                  <a:noFill/>
                </a:ln>
                <a:solidFill>
                  <a:srgbClr val="0070C0"/>
                </a:solidFill>
                <a:effectLst/>
                <a:uLnTx/>
                <a:uFillTx/>
                <a:latin typeface="Corbel Light" panose="020B0303020204020204" pitchFamily="34" charset="0"/>
                <a:ea typeface="+mn-ea"/>
                <a:cs typeface="Arial" panose="020B0604020202020204" pitchFamily="34" charset="0"/>
              </a:rPr>
              <a:t>Are you building a network that sends data offshore?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AU" sz="2000" b="1" i="0" u="none" strike="noStrike" kern="1200" cap="none" spc="0" normalizeH="0" baseline="0" noProof="0" dirty="0">
                <a:ln>
                  <a:noFill/>
                </a:ln>
                <a:solidFill>
                  <a:srgbClr val="0070C0"/>
                </a:solidFill>
                <a:effectLst/>
                <a:uLnTx/>
                <a:uFillTx/>
                <a:latin typeface="Corbel Light" panose="020B0303020204020204" pitchFamily="34" charset="0"/>
                <a:ea typeface="+mn-ea"/>
                <a:cs typeface="Arial" panose="020B0604020202020204" pitchFamily="34" charset="0"/>
              </a:rPr>
              <a:t>Are you building a database application that does not have appropriate access controls and allows ready identification of and individual’s?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AU" sz="2000" b="1" i="0" u="none" strike="noStrike" kern="1200" cap="none" spc="0" normalizeH="0" baseline="0" noProof="0" dirty="0">
                <a:ln>
                  <a:noFill/>
                </a:ln>
                <a:solidFill>
                  <a:srgbClr val="0070C0"/>
                </a:solidFill>
                <a:effectLst/>
                <a:uLnTx/>
                <a:uFillTx/>
                <a:latin typeface="Corbel Light" panose="020B0303020204020204" pitchFamily="34" charset="0"/>
                <a:ea typeface="+mn-ea"/>
                <a:cs typeface="Arial" panose="020B0604020202020204" pitchFamily="34" charset="0"/>
              </a:rPr>
              <a:t>Are you building an application that collects data about an individual without them knowing?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AU" sz="2000" b="1" i="0" u="none" strike="noStrike" kern="1200" cap="none" spc="0" normalizeH="0" baseline="0" noProof="0" dirty="0">
                <a:ln>
                  <a:noFill/>
                </a:ln>
                <a:solidFill>
                  <a:srgbClr val="0070C0"/>
                </a:solidFill>
                <a:effectLst/>
                <a:uLnTx/>
                <a:uFillTx/>
                <a:latin typeface="Corbel Light" panose="020B0303020204020204" pitchFamily="34" charset="0"/>
                <a:ea typeface="+mn-ea"/>
                <a:cs typeface="Arial" panose="020B0604020202020204" pitchFamily="34" charset="0"/>
              </a:rPr>
              <a:t>When developing system requirements are you able to brief the end users and client advocates  on how these principles might affect them? </a:t>
            </a:r>
          </a:p>
        </p:txBody>
      </p:sp>
      <p:pic>
        <p:nvPicPr>
          <p:cNvPr id="2" name="Audio 1">
            <a:hlinkClick r:id="" action="ppaction://media"/>
            <a:extLst>
              <a:ext uri="{FF2B5EF4-FFF2-40B4-BE49-F238E27FC236}">
                <a16:creationId xmlns:a16="http://schemas.microsoft.com/office/drawing/2014/main" id="{47752021-164B-4017-9731-E19D17FFD8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90925149"/>
      </p:ext>
    </p:extLst>
  </p:cSld>
  <p:clrMapOvr>
    <a:masterClrMapping/>
  </p:clrMapOvr>
  <mc:AlternateContent xmlns:mc="http://schemas.openxmlformats.org/markup-compatibility/2006">
    <mc:Choice xmlns:p14="http://schemas.microsoft.com/office/powerpoint/2010/main" Requires="p14">
      <p:transition spd="slow" p14:dur="2000" advTm="66274"/>
    </mc:Choice>
    <mc:Fallback>
      <p:transition spd="slow" advTm="66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1501</Words>
  <Application>Microsoft Office PowerPoint</Application>
  <PresentationFormat>Widescreen</PresentationFormat>
  <Paragraphs>145</Paragraphs>
  <Slides>24</Slides>
  <Notes>1</Notes>
  <HiddenSlides>0</HiddenSlides>
  <MMClips>22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Barlow Light</vt:lpstr>
      <vt:lpstr>Barlow SemiBold</vt:lpstr>
      <vt:lpstr>Calibri</vt:lpstr>
      <vt:lpstr>Corbel</vt:lpstr>
      <vt:lpstr>Corbel Light</vt:lpstr>
      <vt:lpstr>Courier New</vt:lpstr>
      <vt:lpstr>Wingdings</vt:lpstr>
      <vt:lpstr>Wingdings 2</vt:lpstr>
      <vt:lpstr>Wingdings 3</vt:lpstr>
      <vt:lpstr>Module</vt:lpstr>
      <vt:lpstr>Privacy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dc:title>
  <dc:creator>Stuart McLoughlin</dc:creator>
  <cp:lastModifiedBy>Stuart McLoughlin</cp:lastModifiedBy>
  <cp:revision>6</cp:revision>
  <dcterms:created xsi:type="dcterms:W3CDTF">2022-12-21T01:13:47Z</dcterms:created>
  <dcterms:modified xsi:type="dcterms:W3CDTF">2022-12-21T04:01:32Z</dcterms:modified>
</cp:coreProperties>
</file>